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9" r:id="rId4"/>
    <p:sldMasterId id="2147483691" r:id="rId5"/>
    <p:sldMasterId id="2147483695" r:id="rId6"/>
    <p:sldMasterId id="214748371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embeddedFontLst>
    <p:embeddedFont>
      <p:font typeface="Roboto Mono Medium"/>
      <p:regular r:id="rId36"/>
      <p:bold r:id="rId37"/>
      <p:italic r:id="rId38"/>
      <p:boldItalic r:id="rId39"/>
    </p:embeddedFont>
    <p:embeddedFont>
      <p:font typeface="Proxima Nova"/>
      <p:regular r:id="rId40"/>
      <p:bold r:id="rId41"/>
      <p:italic r:id="rId42"/>
      <p:boldItalic r:id="rId43"/>
    </p:embeddedFont>
    <p:embeddedFont>
      <p:font typeface="Public Sans"/>
      <p:regular r:id="rId44"/>
      <p:bold r:id="rId45"/>
      <p:italic r:id="rId46"/>
      <p:boldItalic r:id="rId47"/>
    </p:embeddedFont>
    <p:embeddedFont>
      <p:font typeface="Helvetica Neue"/>
      <p:regular r:id="rId48"/>
      <p:bold r:id="rId49"/>
      <p:italic r:id="rId50"/>
      <p:boldItalic r:id="rId51"/>
    </p:embeddedFont>
    <p:embeddedFont>
      <p:font typeface="Nunito Sans ExtraBold"/>
      <p:bold r:id="rId52"/>
      <p:boldItalic r:id="rId53"/>
    </p:embeddedFont>
    <p:embeddedFont>
      <p:font typeface="Open Sans SemiBold"/>
      <p:regular r:id="rId54"/>
      <p:bold r:id="rId55"/>
      <p:italic r:id="rId56"/>
      <p:boldItalic r:id="rId57"/>
    </p:embeddedFont>
    <p:embeddedFont>
      <p:font typeface="Open Sans ExtraBold"/>
      <p:bold r:id="rId58"/>
      <p:boldItalic r:id="rId59"/>
    </p:embeddedFont>
    <p:embeddedFont>
      <p:font typeface="Open Sans Medium"/>
      <p:regular r:id="rId60"/>
      <p:bold r:id="rId61"/>
      <p:italic r:id="rId62"/>
      <p:boldItalic r:id="rId63"/>
    </p:embeddedFont>
    <p:embeddedFont>
      <p:font typeface="Oswald"/>
      <p:regular r:id="rId64"/>
      <p:bold r:id="rId65"/>
    </p:embeddedFont>
    <p:embeddedFont>
      <p:font typeface="Helvetica Neue Light"/>
      <p:regular r:id="rId66"/>
      <p:bold r:id="rId67"/>
      <p:italic r:id="rId68"/>
      <p:boldItalic r:id="rId69"/>
    </p:embeddedFont>
    <p:embeddedFont>
      <p:font typeface="Public Sans SemiBold"/>
      <p:regular r:id="rId70"/>
      <p:bold r:id="rId71"/>
      <p:italic r:id="rId72"/>
      <p:boldItalic r:id="rId73"/>
    </p:embeddedFont>
    <p:embeddedFont>
      <p:font typeface="Public Sans Light"/>
      <p:regular r:id="rId74"/>
      <p:bold r:id="rId75"/>
      <p:italic r:id="rId76"/>
      <p:boldItalic r:id="rId77"/>
    </p:embeddedFont>
    <p:embeddedFont>
      <p:font typeface="Nunito Sans"/>
      <p:regular r:id="rId78"/>
      <p:bold r:id="rId79"/>
      <p:italic r:id="rId80"/>
      <p:boldItalic r:id="rId81"/>
    </p:embeddedFont>
    <p:embeddedFont>
      <p:font typeface="Open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6" roundtripDataSignature="AMtx7mjoxNVBvg0X6khm1igCK7vncZnL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regular.fntdata"/><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font" Target="fonts/ProximaNova-italic.fntdata"/><Relationship Id="rId86" Type="http://customschemas.google.com/relationships/presentationmetadata" Target="metadata"/><Relationship Id="rId41" Type="http://schemas.openxmlformats.org/officeDocument/2006/relationships/font" Target="fonts/ProximaNova-bold.fntdata"/><Relationship Id="rId85" Type="http://schemas.openxmlformats.org/officeDocument/2006/relationships/font" Target="fonts/OpenSans-boldItalic.fntdata"/><Relationship Id="rId44" Type="http://schemas.openxmlformats.org/officeDocument/2006/relationships/font" Target="fonts/PublicSans-regular.fntdata"/><Relationship Id="rId43" Type="http://schemas.openxmlformats.org/officeDocument/2006/relationships/font" Target="fonts/ProximaNova-boldItalic.fntdata"/><Relationship Id="rId46" Type="http://schemas.openxmlformats.org/officeDocument/2006/relationships/font" Target="fonts/PublicSans-italic.fntdata"/><Relationship Id="rId45" Type="http://schemas.openxmlformats.org/officeDocument/2006/relationships/font" Target="fonts/PublicSans-bold.fntdata"/><Relationship Id="rId80" Type="http://schemas.openxmlformats.org/officeDocument/2006/relationships/font" Target="fonts/NunitoSans-italic.fntdata"/><Relationship Id="rId82" Type="http://schemas.openxmlformats.org/officeDocument/2006/relationships/font" Target="fonts/OpenSans-regular.fntdata"/><Relationship Id="rId81" Type="http://schemas.openxmlformats.org/officeDocument/2006/relationships/font" Target="fonts/NunitoSans-boldItalic.fntdata"/><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font" Target="fonts/HelveticaNeue-regular.fntdata"/><Relationship Id="rId47" Type="http://schemas.openxmlformats.org/officeDocument/2006/relationships/font" Target="fonts/PublicSans-boldItalic.fntdata"/><Relationship Id="rId49" Type="http://schemas.openxmlformats.org/officeDocument/2006/relationships/font" Target="fonts/HelveticaNeue-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font" Target="fonts/PublicSansSemiBold-boldItalic.fntdata"/><Relationship Id="rId72" Type="http://schemas.openxmlformats.org/officeDocument/2006/relationships/font" Target="fonts/PublicSansSemiBold-italic.fntdata"/><Relationship Id="rId31" Type="http://schemas.openxmlformats.org/officeDocument/2006/relationships/slide" Target="slides/slide23.xml"/><Relationship Id="rId75" Type="http://schemas.openxmlformats.org/officeDocument/2006/relationships/font" Target="fonts/PublicSansLight-bold.fntdata"/><Relationship Id="rId30" Type="http://schemas.openxmlformats.org/officeDocument/2006/relationships/slide" Target="slides/slide22.xml"/><Relationship Id="rId74" Type="http://schemas.openxmlformats.org/officeDocument/2006/relationships/font" Target="fonts/PublicSansLight-regular.fntdata"/><Relationship Id="rId33" Type="http://schemas.openxmlformats.org/officeDocument/2006/relationships/slide" Target="slides/slide25.xml"/><Relationship Id="rId77" Type="http://schemas.openxmlformats.org/officeDocument/2006/relationships/font" Target="fonts/PublicSansLight-boldItalic.fntdata"/><Relationship Id="rId32" Type="http://schemas.openxmlformats.org/officeDocument/2006/relationships/slide" Target="slides/slide24.xml"/><Relationship Id="rId76" Type="http://schemas.openxmlformats.org/officeDocument/2006/relationships/font" Target="fonts/PublicSansLight-italic.fntdata"/><Relationship Id="rId35" Type="http://schemas.openxmlformats.org/officeDocument/2006/relationships/slide" Target="slides/slide27.xml"/><Relationship Id="rId79" Type="http://schemas.openxmlformats.org/officeDocument/2006/relationships/font" Target="fonts/NunitoSans-bold.fntdata"/><Relationship Id="rId34" Type="http://schemas.openxmlformats.org/officeDocument/2006/relationships/slide" Target="slides/slide26.xml"/><Relationship Id="rId78" Type="http://schemas.openxmlformats.org/officeDocument/2006/relationships/font" Target="fonts/NunitoSans-regular.fntdata"/><Relationship Id="rId71" Type="http://schemas.openxmlformats.org/officeDocument/2006/relationships/font" Target="fonts/PublicSansSemiBold-bold.fntdata"/><Relationship Id="rId70" Type="http://schemas.openxmlformats.org/officeDocument/2006/relationships/font" Target="fonts/PublicSansSemiBold-regular.fntdata"/><Relationship Id="rId37" Type="http://schemas.openxmlformats.org/officeDocument/2006/relationships/font" Target="fonts/RobotoMonoMedium-bold.fntdata"/><Relationship Id="rId36" Type="http://schemas.openxmlformats.org/officeDocument/2006/relationships/font" Target="fonts/RobotoMonoMedium-regular.fntdata"/><Relationship Id="rId39" Type="http://schemas.openxmlformats.org/officeDocument/2006/relationships/font" Target="fonts/RobotoMonoMedium-boldItalic.fntdata"/><Relationship Id="rId38" Type="http://schemas.openxmlformats.org/officeDocument/2006/relationships/font" Target="fonts/RobotoMonoMedium-italic.fntdata"/><Relationship Id="rId62" Type="http://schemas.openxmlformats.org/officeDocument/2006/relationships/font" Target="fonts/OpenSansMedium-italic.fntdata"/><Relationship Id="rId61" Type="http://schemas.openxmlformats.org/officeDocument/2006/relationships/font" Target="fonts/OpenSansMedium-bold.fntdata"/><Relationship Id="rId20" Type="http://schemas.openxmlformats.org/officeDocument/2006/relationships/slide" Target="slides/slide12.xml"/><Relationship Id="rId64" Type="http://schemas.openxmlformats.org/officeDocument/2006/relationships/font" Target="fonts/Oswald-regular.fntdata"/><Relationship Id="rId63" Type="http://schemas.openxmlformats.org/officeDocument/2006/relationships/font" Target="fonts/OpenSansMedium-boldItalic.fntdata"/><Relationship Id="rId22" Type="http://schemas.openxmlformats.org/officeDocument/2006/relationships/slide" Target="slides/slide14.xml"/><Relationship Id="rId66" Type="http://schemas.openxmlformats.org/officeDocument/2006/relationships/font" Target="fonts/HelveticaNeueLight-regular.fntdata"/><Relationship Id="rId21" Type="http://schemas.openxmlformats.org/officeDocument/2006/relationships/slide" Target="slides/slide13.xml"/><Relationship Id="rId65" Type="http://schemas.openxmlformats.org/officeDocument/2006/relationships/font" Target="fonts/Oswald-bold.fntdata"/><Relationship Id="rId24" Type="http://schemas.openxmlformats.org/officeDocument/2006/relationships/slide" Target="slides/slide16.xml"/><Relationship Id="rId68" Type="http://schemas.openxmlformats.org/officeDocument/2006/relationships/font" Target="fonts/HelveticaNeueLight-italic.fntdata"/><Relationship Id="rId23" Type="http://schemas.openxmlformats.org/officeDocument/2006/relationships/slide" Target="slides/slide15.xml"/><Relationship Id="rId67" Type="http://schemas.openxmlformats.org/officeDocument/2006/relationships/font" Target="fonts/HelveticaNeueLight-bold.fntdata"/><Relationship Id="rId60" Type="http://schemas.openxmlformats.org/officeDocument/2006/relationships/font" Target="fonts/OpenSansMedium-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NunitoSansExtraBold-boldItalic.fntdata"/><Relationship Id="rId52" Type="http://schemas.openxmlformats.org/officeDocument/2006/relationships/font" Target="fonts/NunitoSansExtraBold-bold.fntdata"/><Relationship Id="rId11" Type="http://schemas.openxmlformats.org/officeDocument/2006/relationships/slide" Target="slides/slide3.xml"/><Relationship Id="rId55" Type="http://schemas.openxmlformats.org/officeDocument/2006/relationships/font" Target="fonts/OpenSansSemiBold-bold.fntdata"/><Relationship Id="rId10" Type="http://schemas.openxmlformats.org/officeDocument/2006/relationships/slide" Target="slides/slide2.xml"/><Relationship Id="rId54" Type="http://schemas.openxmlformats.org/officeDocument/2006/relationships/font" Target="fonts/OpenSansSemiBold-regular.fntdata"/><Relationship Id="rId13" Type="http://schemas.openxmlformats.org/officeDocument/2006/relationships/slide" Target="slides/slide5.xml"/><Relationship Id="rId57" Type="http://schemas.openxmlformats.org/officeDocument/2006/relationships/font" Target="fonts/OpenSansSemiBold-boldItalic.fntdata"/><Relationship Id="rId12" Type="http://schemas.openxmlformats.org/officeDocument/2006/relationships/slide" Target="slides/slide4.xml"/><Relationship Id="rId56" Type="http://schemas.openxmlformats.org/officeDocument/2006/relationships/font" Target="fonts/OpenSansSemiBold-italic.fntdata"/><Relationship Id="rId15" Type="http://schemas.openxmlformats.org/officeDocument/2006/relationships/slide" Target="slides/slide7.xml"/><Relationship Id="rId59" Type="http://schemas.openxmlformats.org/officeDocument/2006/relationships/font" Target="fonts/OpenSansExtraBold-boldItalic.fntdata"/><Relationship Id="rId14" Type="http://schemas.openxmlformats.org/officeDocument/2006/relationships/slide" Target="slides/slide6.xml"/><Relationship Id="rId58" Type="http://schemas.openxmlformats.org/officeDocument/2006/relationships/font" Target="fonts/OpenSansExtraBold-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652c3dd1f4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Its not about number of people or entities its the relationship between them. How one thing can relate to another through</a:t>
            </a:r>
            <a:endParaRPr/>
          </a:p>
        </p:txBody>
      </p:sp>
      <p:sp>
        <p:nvSpPr>
          <p:cNvPr id="826" name="Google Shape;826;g2652c3dd1f4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652c3dd1f4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Traditional relational databases, although proficient in managing structured data, can struggle when it comes to representing and querying these intricate relationships efficiently.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structure allows for swift traversal of relationships,</a:t>
            </a:r>
            <a:endParaRPr/>
          </a:p>
        </p:txBody>
      </p:sp>
      <p:sp>
        <p:nvSpPr>
          <p:cNvPr id="873" name="Google Shape;873;g2652c3dd1f4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p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
              <a:t>Knowledge graphs as part of the bigger ecosystem.</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rPr lang="en"/>
              <a:t>Data (structured, unstructured, semi-structured) is ingested via different mechanisms eg Neo4j Connector for Apache Spark, HOP, etc</a:t>
            </a:r>
            <a:endParaRPr/>
          </a:p>
          <a:p>
            <a:pPr indent="0" lvl="0" marL="158750" rtl="0" algn="l">
              <a:lnSpc>
                <a:spcPct val="100000"/>
              </a:lnSpc>
              <a:spcBef>
                <a:spcPts val="0"/>
              </a:spcBef>
              <a:spcAft>
                <a:spcPts val="0"/>
              </a:spcAft>
              <a:buSzPts val="1100"/>
              <a:buNone/>
            </a:pPr>
            <a:r>
              <a:rPr lang="en"/>
              <a:t>Data is stored, managed and analyzed via Neo4j</a:t>
            </a:r>
            <a:endParaRPr/>
          </a:p>
          <a:p>
            <a:pPr indent="0" lvl="0" marL="158750" rtl="0" algn="l">
              <a:lnSpc>
                <a:spcPct val="100000"/>
              </a:lnSpc>
              <a:spcBef>
                <a:spcPts val="0"/>
              </a:spcBef>
              <a:spcAft>
                <a:spcPts val="0"/>
              </a:spcAft>
              <a:buSzPts val="1100"/>
              <a:buNone/>
            </a:pPr>
            <a:r>
              <a:rPr lang="en"/>
              <a:t>Data may go out for further processing: </a:t>
            </a:r>
            <a:endParaRPr/>
          </a:p>
          <a:p>
            <a:pPr indent="0" lvl="0" marL="158750" rtl="0" algn="l">
              <a:lnSpc>
                <a:spcPct val="100000"/>
              </a:lnSpc>
              <a:spcBef>
                <a:spcPts val="0"/>
              </a:spcBef>
              <a:spcAft>
                <a:spcPts val="0"/>
              </a:spcAft>
              <a:buSzPts val="1100"/>
              <a:buNone/>
            </a:pPr>
            <a:r>
              <a:rPr lang="en"/>
              <a:t>For Visualization via our BI connector to Tableau, TIbco, etc.</a:t>
            </a:r>
            <a:endParaRPr/>
          </a:p>
          <a:p>
            <a:pPr indent="0" lvl="0" marL="158750" rtl="0" algn="l">
              <a:lnSpc>
                <a:spcPct val="100000"/>
              </a:lnSpc>
              <a:spcBef>
                <a:spcPts val="0"/>
              </a:spcBef>
              <a:spcAft>
                <a:spcPts val="0"/>
              </a:spcAft>
              <a:buSzPts val="1100"/>
              <a:buNone/>
            </a:pPr>
            <a:r>
              <a:rPr lang="en"/>
              <a:t>To: GraphQL to connect to other systems</a:t>
            </a:r>
            <a:endParaRPr/>
          </a:p>
          <a:p>
            <a:pPr indent="0" lvl="0" marL="158750" rtl="0" algn="l">
              <a:lnSpc>
                <a:spcPct val="100000"/>
              </a:lnSpc>
              <a:spcBef>
                <a:spcPts val="0"/>
              </a:spcBef>
              <a:spcAft>
                <a:spcPts val="0"/>
              </a:spcAft>
              <a:buSzPts val="1100"/>
              <a:buNone/>
            </a:pPr>
            <a:r>
              <a:rPr lang="en"/>
              <a:t>To autoML tools for machine learning processing</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6" name="Google Shape;1006;p4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9" name="Google Shape;1099;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64a2a710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g264a2a7109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aaa07527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88" name="Google Shape;1188;g2aaa075277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Largest GenAI Deployment in APAC: Fortune 500 Refinery in Asia</a:t>
            </a:r>
            <a:endParaRPr/>
          </a:p>
          <a:p>
            <a:pPr indent="0" lvl="0" marL="0" rtl="0" algn="l">
              <a:lnSpc>
                <a:spcPct val="100000"/>
              </a:lnSpc>
              <a:spcBef>
                <a:spcPts val="0"/>
              </a:spcBef>
              <a:spcAft>
                <a:spcPts val="0"/>
              </a:spcAft>
              <a:buSzPts val="1100"/>
              <a:buNone/>
            </a:pPr>
            <a:r>
              <a:t/>
            </a:r>
            <a:endParaRPr/>
          </a:p>
        </p:txBody>
      </p:sp>
      <p:sp>
        <p:nvSpPr>
          <p:cNvPr id="1204" name="Google Shape;1204;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4:notes"/>
          <p:cNvSpPr txBox="1"/>
          <p:nvPr>
            <p:ph idx="1" type="body"/>
          </p:nvPr>
        </p:nvSpPr>
        <p:spPr>
          <a:xfrm>
            <a:off x="685800" y="3993299"/>
            <a:ext cx="5486400" cy="37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12" name="Google Shape;1212;p4:notes"/>
          <p:cNvSpPr/>
          <p:nvPr>
            <p:ph idx="2" type="sldImg"/>
          </p:nvPr>
        </p:nvSpPr>
        <p:spPr>
          <a:xfrm>
            <a:off x="627063" y="630238"/>
            <a:ext cx="5603875" cy="31527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9" name="Google Shape;729;p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ac9fc99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g2ac9fc99bd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a:t>
            </a:r>
            <a:r>
              <a:rPr lang="en"/>
              <a:t>xpressive language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2aaa075277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g2aaa075277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Not just enterprises, we also have Digital Natives like this e-commerce company in SEA that uses Neo4j for Fraud detection on vendor subsidies.</a:t>
            </a:r>
            <a:endParaRPr/>
          </a:p>
          <a:p>
            <a:pPr indent="-298450" lvl="0" marL="457200" rtl="0" algn="l">
              <a:lnSpc>
                <a:spcPct val="100000"/>
              </a:lnSpc>
              <a:spcBef>
                <a:spcPts val="0"/>
              </a:spcBef>
              <a:spcAft>
                <a:spcPts val="0"/>
              </a:spcAft>
              <a:buSzPts val="1100"/>
              <a:buChar char="-"/>
            </a:pPr>
            <a:r>
              <a:rPr lang="en"/>
              <a:t>We could exceed their latency requirement here by a wider range - achieving it in 10 ms against the expected 500 ms.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a9afb23b39_0_0: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8" name="Google Shape;1248;g2a9afb23b3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 me give more concrete examples based on the four buckets we just saw.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Take this one. This is EDF UC from a Joint customer of ours. </a:t>
            </a:r>
            <a:endParaRPr/>
          </a:p>
          <a:p>
            <a:pPr indent="0" lvl="0" marL="0" rtl="0" algn="l">
              <a:lnSpc>
                <a:spcPct val="100000"/>
              </a:lnSpc>
              <a:spcBef>
                <a:spcPts val="0"/>
              </a:spcBef>
              <a:spcAft>
                <a:spcPts val="0"/>
              </a:spcAft>
              <a:buSzPts val="1100"/>
              <a:buNone/>
            </a:pPr>
            <a:r>
              <a:rPr lang="en"/>
              <a:t>The customer wants to break data silos and build a K. mgmt System. They are leveraging both ACS &amp; Neo4j here. LLMs power the whole pipeline for Natural Language Tasks</a:t>
            </a:r>
            <a:endParaRPr/>
          </a:p>
        </p:txBody>
      </p:sp>
      <p:sp>
        <p:nvSpPr>
          <p:cNvPr id="1249" name="Google Shape;1249;g2a9afb23b39_0_0:notes"/>
          <p:cNvSpPr txBox="1"/>
          <p:nvPr>
            <p:ph idx="12" type="sldNum"/>
          </p:nvPr>
        </p:nvSpPr>
        <p:spPr>
          <a:xfrm>
            <a:off x="5908674" y="8685213"/>
            <a:ext cx="947700" cy="457200"/>
          </a:xfrm>
          <a:prstGeom prst="rect">
            <a:avLst/>
          </a:prstGeom>
          <a:noFill/>
          <a:ln>
            <a:noFill/>
          </a:ln>
        </p:spPr>
        <p:txBody>
          <a:bodyPr anchorCtr="0" anchor="ctr" bIns="86175" lIns="86175" spcFirstLastPara="1" rIns="86175" wrap="square" tIns="86175">
            <a:noAutofit/>
          </a:bodyPr>
          <a:lstStyle/>
          <a:p>
            <a:pPr indent="0" lvl="0" marL="0" marR="0" rtl="0" algn="l">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a9afb23b39_0_9:notes"/>
          <p:cNvSpPr/>
          <p:nvPr>
            <p:ph idx="2" type="sldImg"/>
          </p:nvPr>
        </p:nvSpPr>
        <p:spPr>
          <a:xfrm>
            <a:off x="428625" y="686405"/>
            <a:ext cx="6000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7" name="Google Shape;1257;g2a9afb23b3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 me give more concrete examples based on the four buckets we just saw.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Take this one. This is EDF UC from a Joint customer of ours. </a:t>
            </a:r>
            <a:endParaRPr/>
          </a:p>
          <a:p>
            <a:pPr indent="0" lvl="0" marL="0" rtl="0" algn="l">
              <a:lnSpc>
                <a:spcPct val="100000"/>
              </a:lnSpc>
              <a:spcBef>
                <a:spcPts val="0"/>
              </a:spcBef>
              <a:spcAft>
                <a:spcPts val="0"/>
              </a:spcAft>
              <a:buSzPts val="1100"/>
              <a:buNone/>
            </a:pPr>
            <a:r>
              <a:rPr lang="en"/>
              <a:t>The customer wants to break data silos and build a K. mgmt System. They are leveraging both ACS &amp; Neo4j here. LLMs power the whole pipeline for Natural Language Tasks</a:t>
            </a:r>
            <a:endParaRPr/>
          </a:p>
        </p:txBody>
      </p:sp>
      <p:sp>
        <p:nvSpPr>
          <p:cNvPr id="1258" name="Google Shape;1258;g2a9afb23b39_0_9:notes"/>
          <p:cNvSpPr txBox="1"/>
          <p:nvPr>
            <p:ph idx="12" type="sldNum"/>
          </p:nvPr>
        </p:nvSpPr>
        <p:spPr>
          <a:xfrm>
            <a:off x="5908674" y="8685213"/>
            <a:ext cx="947700" cy="457200"/>
          </a:xfrm>
          <a:prstGeom prst="rect">
            <a:avLst/>
          </a:prstGeom>
          <a:noFill/>
          <a:ln>
            <a:noFill/>
          </a:ln>
        </p:spPr>
        <p:txBody>
          <a:bodyPr anchorCtr="0" anchor="ctr" bIns="86175" lIns="86175" spcFirstLastPara="1" rIns="86175" wrap="square" tIns="86175">
            <a:noAutofit/>
          </a:bodyPr>
          <a:lstStyle/>
          <a:p>
            <a:pPr indent="0" lvl="0" marL="0" marR="0" rtl="0" algn="l">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ad33b7c39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6" name="Google Shape;1266;g2ad33b7c39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654fe726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654fe726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654fe726d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654fe726d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Medium"/>
              <a:ea typeface="Open Sans Medium"/>
              <a:cs typeface="Open Sans Medium"/>
              <a:sym typeface="Open Sans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64921337a6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 name="Google Shape;754;g264921337a6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4" name="Google Shape;764;p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52c3dd1f4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1" name="Google Shape;781;g2652c3dd1f4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bg>
      <p:bgPr>
        <a:solidFill>
          <a:srgbClr val="018BFF"/>
        </a:solidFill>
      </p:bgPr>
    </p:bg>
    <p:spTree>
      <p:nvGrpSpPr>
        <p:cNvPr id="8" name="Shape 8"/>
        <p:cNvGrpSpPr/>
        <p:nvPr/>
      </p:nvGrpSpPr>
      <p:grpSpPr>
        <a:xfrm>
          <a:off x="0" y="0"/>
          <a:ext cx="0" cy="0"/>
          <a:chOff x="0" y="0"/>
          <a:chExt cx="0" cy="0"/>
        </a:xfrm>
      </p:grpSpPr>
      <p:sp>
        <p:nvSpPr>
          <p:cNvPr id="9" name="Google Shape;9;p55"/>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 name="Google Shape;10;p55"/>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1" name="Google Shape;11;p55"/>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12" name="Google Shape;12;p55"/>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9pPr>
          </a:lstStyle>
          <a:p/>
        </p:txBody>
      </p:sp>
      <p:sp>
        <p:nvSpPr>
          <p:cNvPr id="13" name="Google Shape;13;p5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pic>
        <p:nvPicPr>
          <p:cNvPr id="14" name="Google Shape;14;p55"/>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MAIN_POINT_2">
    <p:spTree>
      <p:nvGrpSpPr>
        <p:cNvPr id="75" name="Shape 75"/>
        <p:cNvGrpSpPr/>
        <p:nvPr/>
      </p:nvGrpSpPr>
      <p:grpSpPr>
        <a:xfrm>
          <a:off x="0" y="0"/>
          <a:ext cx="0" cy="0"/>
          <a:chOff x="0" y="0"/>
          <a:chExt cx="0" cy="0"/>
        </a:xfrm>
      </p:grpSpPr>
      <p:sp>
        <p:nvSpPr>
          <p:cNvPr id="76" name="Google Shape;76;p99"/>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9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8" name="Google Shape;78;p9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79" name="Google Shape;79;p99"/>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0" name="Google Shape;80;p99"/>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1" name="Google Shape;81;p9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82" name="Google Shape;82;p99"/>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83" name="Google Shape;83;p99"/>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84" name="Google Shape;84;p9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85" name="Google Shape;85;p99"/>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MAIN_POINT_1_2">
    <p:spTree>
      <p:nvGrpSpPr>
        <p:cNvPr id="86" name="Shape 86"/>
        <p:cNvGrpSpPr/>
        <p:nvPr/>
      </p:nvGrpSpPr>
      <p:grpSpPr>
        <a:xfrm>
          <a:off x="0" y="0"/>
          <a:ext cx="0" cy="0"/>
          <a:chOff x="0" y="0"/>
          <a:chExt cx="0" cy="0"/>
        </a:xfrm>
      </p:grpSpPr>
      <p:sp>
        <p:nvSpPr>
          <p:cNvPr id="87" name="Google Shape;87;p10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 name="Google Shape;88;p100"/>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0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0" name="Google Shape;90;p10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91" name="Google Shape;91;p100"/>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2" name="Google Shape;92;p100"/>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93" name="Google Shape;93;p10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94" name="Google Shape;94;p100"/>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00"/>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6" name="Google Shape;96;p100"/>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7" name="Google Shape;97;p100"/>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00"/>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9" name="Google Shape;99;p100"/>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0" name="Google Shape;100;p100"/>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00"/>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102" name="Google Shape;102;p100"/>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MAIN_POINT_1_2_1">
    <p:spTree>
      <p:nvGrpSpPr>
        <p:cNvPr id="103" name="Shape 103"/>
        <p:cNvGrpSpPr/>
        <p:nvPr/>
      </p:nvGrpSpPr>
      <p:grpSpPr>
        <a:xfrm>
          <a:off x="0" y="0"/>
          <a:ext cx="0" cy="0"/>
          <a:chOff x="0" y="0"/>
          <a:chExt cx="0" cy="0"/>
        </a:xfrm>
      </p:grpSpPr>
      <p:sp>
        <p:nvSpPr>
          <p:cNvPr id="104" name="Google Shape;104;p101"/>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5" name="Google Shape;105;p101"/>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7" name="Google Shape;107;p101"/>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08" name="Google Shape;108;p101"/>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09" name="Google Shape;109;p101"/>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110" name="Google Shape;110;p101"/>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111" name="Google Shape;111;p101"/>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01"/>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13" name="Google Shape;113;p101"/>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14" name="Google Shape;114;p101"/>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1"/>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16" name="Google Shape;116;p101"/>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117" name="Google Shape;117;p101"/>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1"/>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119" name="Google Shape;119;p101"/>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SECTION_TITLE_AND_DESCRIPTION">
    <p:spTree>
      <p:nvGrpSpPr>
        <p:cNvPr id="120" name="Shape 120"/>
        <p:cNvGrpSpPr/>
        <p:nvPr/>
      </p:nvGrpSpPr>
      <p:grpSpPr>
        <a:xfrm>
          <a:off x="0" y="0"/>
          <a:ext cx="0" cy="0"/>
          <a:chOff x="0" y="0"/>
          <a:chExt cx="0" cy="0"/>
        </a:xfrm>
      </p:grpSpPr>
      <p:sp>
        <p:nvSpPr>
          <p:cNvPr id="121" name="Google Shape;121;p102"/>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0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23" name="Google Shape;123;p10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24" name="Google Shape;124;p102"/>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5" name="Google Shape;125;p102"/>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26" name="Google Shape;126;p10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SECTION_TITLE_AND_DESCRIPTION_2">
    <p:spTree>
      <p:nvGrpSpPr>
        <p:cNvPr id="127" name="Shape 127"/>
        <p:cNvGrpSpPr/>
        <p:nvPr/>
      </p:nvGrpSpPr>
      <p:grpSpPr>
        <a:xfrm>
          <a:off x="0" y="0"/>
          <a:ext cx="0" cy="0"/>
          <a:chOff x="0" y="0"/>
          <a:chExt cx="0" cy="0"/>
        </a:xfrm>
      </p:grpSpPr>
      <p:sp>
        <p:nvSpPr>
          <p:cNvPr id="128" name="Google Shape;128;p10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29" name="Google Shape;129;p10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30" name="Google Shape;130;p103"/>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1" name="Google Shape;131;p103"/>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32" name="Google Shape;132;p10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SECTION_TITLE_AND_DESCRIPTION_1">
    <p:spTree>
      <p:nvGrpSpPr>
        <p:cNvPr id="133" name="Shape 133"/>
        <p:cNvGrpSpPr/>
        <p:nvPr/>
      </p:nvGrpSpPr>
      <p:grpSpPr>
        <a:xfrm>
          <a:off x="0" y="0"/>
          <a:ext cx="0" cy="0"/>
          <a:chOff x="0" y="0"/>
          <a:chExt cx="0" cy="0"/>
        </a:xfrm>
      </p:grpSpPr>
      <p:sp>
        <p:nvSpPr>
          <p:cNvPr id="134" name="Google Shape;134;p104"/>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0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36" name="Google Shape;136;p10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7" name="Google Shape;137;p10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38" name="Google Shape;138;p10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SECTION_TITLE_AND_DESCRIPTION_1_1">
    <p:spTree>
      <p:nvGrpSpPr>
        <p:cNvPr id="139" name="Shape 139"/>
        <p:cNvGrpSpPr/>
        <p:nvPr/>
      </p:nvGrpSpPr>
      <p:grpSpPr>
        <a:xfrm>
          <a:off x="0" y="0"/>
          <a:ext cx="0" cy="0"/>
          <a:chOff x="0" y="0"/>
          <a:chExt cx="0" cy="0"/>
        </a:xfrm>
      </p:grpSpPr>
      <p:sp>
        <p:nvSpPr>
          <p:cNvPr id="140" name="Google Shape;140;p10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41" name="Google Shape;141;p105"/>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2" name="Google Shape;142;p105"/>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43" name="Google Shape;143;p105"/>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
    <p:bg>
      <p:bgPr>
        <a:solidFill>
          <a:schemeClr val="dk2"/>
        </a:solidFill>
      </p:bgPr>
    </p:bg>
    <p:spTree>
      <p:nvGrpSpPr>
        <p:cNvPr id="144" name="Shape 144"/>
        <p:cNvGrpSpPr/>
        <p:nvPr/>
      </p:nvGrpSpPr>
      <p:grpSpPr>
        <a:xfrm>
          <a:off x="0" y="0"/>
          <a:ext cx="0" cy="0"/>
          <a:chOff x="0" y="0"/>
          <a:chExt cx="0" cy="0"/>
        </a:xfrm>
      </p:grpSpPr>
      <p:sp>
        <p:nvSpPr>
          <p:cNvPr id="145" name="Google Shape;145;p10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46" name="Google Shape;146;p106"/>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147" name="Google Shape;147;p106"/>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148" name="Google Shape;148;p106"/>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149" name="Google Shape;149;p106"/>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50" name="Google Shape;150;p106"/>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BIG_NUMBER">
    <p:bg>
      <p:bgPr>
        <a:noFill/>
      </p:bgPr>
    </p:bg>
    <p:spTree>
      <p:nvGrpSpPr>
        <p:cNvPr id="151" name="Shape 151"/>
        <p:cNvGrpSpPr/>
        <p:nvPr/>
      </p:nvGrpSpPr>
      <p:grpSpPr>
        <a:xfrm>
          <a:off x="0" y="0"/>
          <a:ext cx="0" cy="0"/>
          <a:chOff x="0" y="0"/>
          <a:chExt cx="0" cy="0"/>
        </a:xfrm>
      </p:grpSpPr>
      <p:sp>
        <p:nvSpPr>
          <p:cNvPr id="152" name="Google Shape;152;p10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53" name="Google Shape;153;p107"/>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154" name="Google Shape;154;p107"/>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
        <p:nvSpPr>
          <p:cNvPr id="155" name="Google Shape;155;p107"/>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18BFF"/>
              </a:buClr>
              <a:buSzPts val="3600"/>
              <a:buFont typeface="Arial"/>
              <a:buNone/>
              <a:defRPr b="1" i="0" sz="3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9pPr>
          </a:lstStyle>
          <a:p/>
        </p:txBody>
      </p:sp>
      <p:sp>
        <p:nvSpPr>
          <p:cNvPr id="156" name="Google Shape;156;p107"/>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Blank - Green Footer 2">
    <p:spTree>
      <p:nvGrpSpPr>
        <p:cNvPr id="157" name="Shape 157"/>
        <p:cNvGrpSpPr/>
        <p:nvPr/>
      </p:nvGrpSpPr>
      <p:grpSpPr>
        <a:xfrm>
          <a:off x="0" y="0"/>
          <a:ext cx="0" cy="0"/>
          <a:chOff x="0" y="0"/>
          <a:chExt cx="0" cy="0"/>
        </a:xfrm>
      </p:grpSpPr>
      <p:sp>
        <p:nvSpPr>
          <p:cNvPr id="158" name="Google Shape;158;p10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0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60" name="Google Shape;160;p10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61" name="Google Shape;161;p109"/>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62" name="Google Shape;162;p109"/>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 name="Google Shape;163;p109"/>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4" name="Google Shape;164;p109"/>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65" name="Google Shape;165;p109"/>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p109"/>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67" name="Google Shape;167;p109"/>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8" name="Google Shape;168;p10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0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 name="Google Shape;17;p108"/>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Blank - Green Footer_1">
    <p:spTree>
      <p:nvGrpSpPr>
        <p:cNvPr id="169" name="Shape 169"/>
        <p:cNvGrpSpPr/>
        <p:nvPr/>
      </p:nvGrpSpPr>
      <p:grpSpPr>
        <a:xfrm>
          <a:off x="0" y="0"/>
          <a:ext cx="0" cy="0"/>
          <a:chOff x="0" y="0"/>
          <a:chExt cx="0" cy="0"/>
        </a:xfrm>
      </p:grpSpPr>
      <p:sp>
        <p:nvSpPr>
          <p:cNvPr id="170" name="Google Shape;170;p11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71" name="Google Shape;171;p11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72" name="Google Shape;172;p110"/>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73" name="Google Shape;173;p110"/>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110"/>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5" name="Google Shape;175;p110"/>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76" name="Google Shape;176;p110"/>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p110"/>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178" name="Google Shape;178;p110"/>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79" name="Google Shape;179;p11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3" name="Shape 183"/>
        <p:cNvGrpSpPr/>
        <p:nvPr/>
      </p:nvGrpSpPr>
      <p:grpSpPr>
        <a:xfrm>
          <a:off x="0" y="0"/>
          <a:ext cx="0" cy="0"/>
          <a:chOff x="0" y="0"/>
          <a:chExt cx="0" cy="0"/>
        </a:xfrm>
      </p:grpSpPr>
      <p:sp>
        <p:nvSpPr>
          <p:cNvPr id="184" name="Google Shape;184;p45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85" name="Google Shape;185;p45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186" name="Shape 186"/>
        <p:cNvGrpSpPr/>
        <p:nvPr/>
      </p:nvGrpSpPr>
      <p:grpSpPr>
        <a:xfrm>
          <a:off x="0" y="0"/>
          <a:ext cx="0" cy="0"/>
          <a:chOff x="0" y="0"/>
          <a:chExt cx="0" cy="0"/>
        </a:xfrm>
      </p:grpSpPr>
      <p:sp>
        <p:nvSpPr>
          <p:cNvPr id="187" name="Google Shape;187;p462"/>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62"/>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189" name="Google Shape;189;p462"/>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90" name="Google Shape;190;p46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91" name="Google Shape;191;p462"/>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2" name="Google Shape;192;p46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193" name="Google Shape;193;p462"/>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194" name="Google Shape;194;p46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195" name="Shape 195"/>
        <p:cNvGrpSpPr/>
        <p:nvPr/>
      </p:nvGrpSpPr>
      <p:grpSpPr>
        <a:xfrm>
          <a:off x="0" y="0"/>
          <a:ext cx="0" cy="0"/>
          <a:chOff x="0" y="0"/>
          <a:chExt cx="0" cy="0"/>
        </a:xfrm>
      </p:grpSpPr>
      <p:pic>
        <p:nvPicPr>
          <p:cNvPr id="196" name="Google Shape;196;p46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197" name="Google Shape;197;p463"/>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63"/>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99" name="Google Shape;199;p463"/>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0" name="Google Shape;200;p463"/>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01" name="Google Shape;201;p463"/>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202" name="Google Shape;202;p463"/>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203" name="Google Shape;203;p46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04" name="Google Shape;204;p463"/>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205" name="Shape 205"/>
        <p:cNvGrpSpPr/>
        <p:nvPr/>
      </p:nvGrpSpPr>
      <p:grpSpPr>
        <a:xfrm>
          <a:off x="0" y="0"/>
          <a:ext cx="0" cy="0"/>
          <a:chOff x="0" y="0"/>
          <a:chExt cx="0" cy="0"/>
        </a:xfrm>
      </p:grpSpPr>
      <p:sp>
        <p:nvSpPr>
          <p:cNvPr id="206" name="Google Shape;206;p46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07" name="Google Shape;207;p464"/>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208" name="Google Shape;208;p464"/>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9" name="Google Shape;209;p464"/>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10" name="Google Shape;210;p464"/>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11" name="Google Shape;211;p464"/>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64"/>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13" name="Google Shape;213;p46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214" name="Shape 214"/>
        <p:cNvGrpSpPr/>
        <p:nvPr/>
      </p:nvGrpSpPr>
      <p:grpSpPr>
        <a:xfrm>
          <a:off x="0" y="0"/>
          <a:ext cx="0" cy="0"/>
          <a:chOff x="0" y="0"/>
          <a:chExt cx="0" cy="0"/>
        </a:xfrm>
      </p:grpSpPr>
      <p:sp>
        <p:nvSpPr>
          <p:cNvPr id="215" name="Google Shape;215;p46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16" name="Google Shape;216;p465"/>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217" name="Google Shape;217;p465"/>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8" name="Google Shape;218;p465"/>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19" name="Google Shape;219;p465"/>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20" name="Google Shape;220;p465"/>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21" name="Google Shape;221;p465"/>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2" name="Shape 222"/>
        <p:cNvGrpSpPr/>
        <p:nvPr/>
      </p:nvGrpSpPr>
      <p:grpSpPr>
        <a:xfrm>
          <a:off x="0" y="0"/>
          <a:ext cx="0" cy="0"/>
          <a:chOff x="0" y="0"/>
          <a:chExt cx="0" cy="0"/>
        </a:xfrm>
      </p:grpSpPr>
      <p:sp>
        <p:nvSpPr>
          <p:cNvPr id="223" name="Google Shape;223;p466"/>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6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25" name="Google Shape;225;p46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26" name="Google Shape;226;p46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227" name="Google Shape;227;p46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Split Half">
    <p:spTree>
      <p:nvGrpSpPr>
        <p:cNvPr id="228" name="Shape 228"/>
        <p:cNvGrpSpPr/>
        <p:nvPr/>
      </p:nvGrpSpPr>
      <p:grpSpPr>
        <a:xfrm>
          <a:off x="0" y="0"/>
          <a:ext cx="0" cy="0"/>
          <a:chOff x="0" y="0"/>
          <a:chExt cx="0" cy="0"/>
        </a:xfrm>
      </p:grpSpPr>
      <p:sp>
        <p:nvSpPr>
          <p:cNvPr id="229" name="Google Shape;229;p467"/>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6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31" name="Google Shape;231;p46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32" name="Google Shape;232;p467"/>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3" name="Google Shape;233;p467"/>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34" name="Google Shape;234;p467"/>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235" name="Google Shape;235;p467"/>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36" name="Google Shape;236;p467"/>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237" name="Google Shape;237;p46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Split Half 1">
    <p:spTree>
      <p:nvGrpSpPr>
        <p:cNvPr id="238" name="Shape 238"/>
        <p:cNvGrpSpPr/>
        <p:nvPr/>
      </p:nvGrpSpPr>
      <p:grpSpPr>
        <a:xfrm>
          <a:off x="0" y="0"/>
          <a:ext cx="0" cy="0"/>
          <a:chOff x="0" y="0"/>
          <a:chExt cx="0" cy="0"/>
        </a:xfrm>
      </p:grpSpPr>
      <p:sp>
        <p:nvSpPr>
          <p:cNvPr id="239" name="Google Shape;239;p468"/>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6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41" name="Google Shape;241;p46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42" name="Google Shape;242;p468"/>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3" name="Google Shape;243;p468"/>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4" name="Google Shape;244;p468"/>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245" name="Google Shape;245;p468"/>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246" name="Google Shape;246;p468"/>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247" name="Google Shape;247;p46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48" name="Google Shape;248;p468"/>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Split Quad 4 - A">
    <p:spTree>
      <p:nvGrpSpPr>
        <p:cNvPr id="249" name="Shape 249"/>
        <p:cNvGrpSpPr/>
        <p:nvPr/>
      </p:nvGrpSpPr>
      <p:grpSpPr>
        <a:xfrm>
          <a:off x="0" y="0"/>
          <a:ext cx="0" cy="0"/>
          <a:chOff x="0" y="0"/>
          <a:chExt cx="0" cy="0"/>
        </a:xfrm>
      </p:grpSpPr>
      <p:sp>
        <p:nvSpPr>
          <p:cNvPr id="250" name="Google Shape;250;p46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51" name="Google Shape;251;p469"/>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6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53" name="Google Shape;253;p46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54" name="Google Shape;254;p469"/>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5" name="Google Shape;255;p469"/>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256" name="Google Shape;256;p46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57" name="Google Shape;257;p469"/>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69"/>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59" name="Google Shape;259;p469"/>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0" name="Google Shape;260;p469"/>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69"/>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2" name="Google Shape;262;p469"/>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3" name="Google Shape;263;p469"/>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69"/>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265" name="Google Shape;265;p469"/>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1">
    <p:spTree>
      <p:nvGrpSpPr>
        <p:cNvPr id="18" name="Shape 18"/>
        <p:cNvGrpSpPr/>
        <p:nvPr/>
      </p:nvGrpSpPr>
      <p:grpSpPr>
        <a:xfrm>
          <a:off x="0" y="0"/>
          <a:ext cx="0" cy="0"/>
          <a:chOff x="0" y="0"/>
          <a:chExt cx="0" cy="0"/>
        </a:xfrm>
      </p:grpSpPr>
      <p:sp>
        <p:nvSpPr>
          <p:cNvPr id="19" name="Google Shape;19;p92"/>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0" name="Google Shape;20;p9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1" name="Google Shape;21;p92"/>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22" name="Google Shape;22;p9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pic>
        <p:nvPicPr>
          <p:cNvPr id="23" name="Google Shape;23;p9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Split Quad 4 - B">
    <p:spTree>
      <p:nvGrpSpPr>
        <p:cNvPr id="266" name="Shape 266"/>
        <p:cNvGrpSpPr/>
        <p:nvPr/>
      </p:nvGrpSpPr>
      <p:grpSpPr>
        <a:xfrm>
          <a:off x="0" y="0"/>
          <a:ext cx="0" cy="0"/>
          <a:chOff x="0" y="0"/>
          <a:chExt cx="0" cy="0"/>
        </a:xfrm>
      </p:grpSpPr>
      <p:sp>
        <p:nvSpPr>
          <p:cNvPr id="267" name="Google Shape;267;p470"/>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8" name="Google Shape;268;p470"/>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7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70" name="Google Shape;270;p47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71" name="Google Shape;271;p470"/>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72" name="Google Shape;272;p470"/>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273" name="Google Shape;273;p47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274" name="Google Shape;274;p470"/>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70"/>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76" name="Google Shape;276;p470"/>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277" name="Google Shape;277;p470"/>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70"/>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79" name="Google Shape;279;p470"/>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280" name="Google Shape;280;p470"/>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70"/>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282" name="Google Shape;282;p470"/>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spTree>
      <p:nvGrpSpPr>
        <p:cNvPr id="283" name="Shape 283"/>
        <p:cNvGrpSpPr/>
        <p:nvPr/>
      </p:nvGrpSpPr>
      <p:grpSpPr>
        <a:xfrm>
          <a:off x="0" y="0"/>
          <a:ext cx="0" cy="0"/>
          <a:chOff x="0" y="0"/>
          <a:chExt cx="0" cy="0"/>
        </a:xfrm>
      </p:grpSpPr>
      <p:sp>
        <p:nvSpPr>
          <p:cNvPr id="284" name="Google Shape;284;p471"/>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7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6" name="Google Shape;286;p471"/>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87" name="Google Shape;287;p47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88" name="Google Shape;288;p47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289" name="Google Shape;289;p471"/>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Media 1">
    <p:spTree>
      <p:nvGrpSpPr>
        <p:cNvPr id="290" name="Shape 290"/>
        <p:cNvGrpSpPr/>
        <p:nvPr/>
      </p:nvGrpSpPr>
      <p:grpSpPr>
        <a:xfrm>
          <a:off x="0" y="0"/>
          <a:ext cx="0" cy="0"/>
          <a:chOff x="0" y="0"/>
          <a:chExt cx="0" cy="0"/>
        </a:xfrm>
      </p:grpSpPr>
      <p:sp>
        <p:nvSpPr>
          <p:cNvPr id="291" name="Google Shape;291;p47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92" name="Google Shape;292;p472"/>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93" name="Google Shape;293;p472"/>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94" name="Google Shape;294;p472"/>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295" name="Google Shape;295;p472"/>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Media (Without Graph)">
    <p:spTree>
      <p:nvGrpSpPr>
        <p:cNvPr id="296" name="Shape 296"/>
        <p:cNvGrpSpPr/>
        <p:nvPr/>
      </p:nvGrpSpPr>
      <p:grpSpPr>
        <a:xfrm>
          <a:off x="0" y="0"/>
          <a:ext cx="0" cy="0"/>
          <a:chOff x="0" y="0"/>
          <a:chExt cx="0" cy="0"/>
        </a:xfrm>
      </p:grpSpPr>
      <p:sp>
        <p:nvSpPr>
          <p:cNvPr id="297" name="Google Shape;297;p473"/>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7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473"/>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0" name="Google Shape;300;p473"/>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01" name="Google Shape;301;p473"/>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Media (Without Graph) 1">
    <p:spTree>
      <p:nvGrpSpPr>
        <p:cNvPr id="302" name="Shape 302"/>
        <p:cNvGrpSpPr/>
        <p:nvPr/>
      </p:nvGrpSpPr>
      <p:grpSpPr>
        <a:xfrm>
          <a:off x="0" y="0"/>
          <a:ext cx="0" cy="0"/>
          <a:chOff x="0" y="0"/>
          <a:chExt cx="0" cy="0"/>
        </a:xfrm>
      </p:grpSpPr>
      <p:sp>
        <p:nvSpPr>
          <p:cNvPr id="303" name="Google Shape;303;p47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04" name="Google Shape;304;p47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5" name="Google Shape;305;p47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06" name="Google Shape;306;p47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307" name="Shape 307"/>
        <p:cNvGrpSpPr/>
        <p:nvPr/>
      </p:nvGrpSpPr>
      <p:grpSpPr>
        <a:xfrm>
          <a:off x="0" y="0"/>
          <a:ext cx="0" cy="0"/>
          <a:chOff x="0" y="0"/>
          <a:chExt cx="0" cy="0"/>
        </a:xfrm>
      </p:grpSpPr>
      <p:sp>
        <p:nvSpPr>
          <p:cNvPr id="308" name="Google Shape;308;p47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09" name="Google Shape;309;p475"/>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310" name="Google Shape;310;p475"/>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311" name="Google Shape;311;p47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312" name="Google Shape;312;p475"/>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13" name="Google Shape;313;p475"/>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Sections - Different Colors">
    <p:bg>
      <p:bgPr>
        <a:noFill/>
      </p:bgPr>
    </p:bg>
    <p:spTree>
      <p:nvGrpSpPr>
        <p:cNvPr id="314" name="Shape 314"/>
        <p:cNvGrpSpPr/>
        <p:nvPr/>
      </p:nvGrpSpPr>
      <p:grpSpPr>
        <a:xfrm>
          <a:off x="0" y="0"/>
          <a:ext cx="0" cy="0"/>
          <a:chOff x="0" y="0"/>
          <a:chExt cx="0" cy="0"/>
        </a:xfrm>
      </p:grpSpPr>
      <p:sp>
        <p:nvSpPr>
          <p:cNvPr id="315" name="Google Shape;315;p47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16" name="Google Shape;316;p476"/>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317" name="Google Shape;317;p476"/>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
        <p:nvSpPr>
          <p:cNvPr id="318" name="Google Shape;318;p476"/>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18BFF"/>
              </a:buClr>
              <a:buSzPts val="3600"/>
              <a:buFont typeface="Arial"/>
              <a:buNone/>
              <a:defRPr b="1" i="0" sz="3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9pPr>
          </a:lstStyle>
          <a:p/>
        </p:txBody>
      </p:sp>
      <p:sp>
        <p:nvSpPr>
          <p:cNvPr id="319" name="Google Shape;319;p476"/>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320" name="Shape 320"/>
        <p:cNvGrpSpPr/>
        <p:nvPr/>
      </p:nvGrpSpPr>
      <p:grpSpPr>
        <a:xfrm>
          <a:off x="0" y="0"/>
          <a:ext cx="0" cy="0"/>
          <a:chOff x="0" y="0"/>
          <a:chExt cx="0" cy="0"/>
        </a:xfrm>
      </p:grpSpPr>
      <p:sp>
        <p:nvSpPr>
          <p:cNvPr id="321" name="Google Shape;321;p477"/>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7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23" name="Google Shape;323;p47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24" name="Google Shape;324;p477"/>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25" name="Google Shape;325;p477"/>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77"/>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27" name="Google Shape;327;p477"/>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28" name="Google Shape;328;p477"/>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9" name="Google Shape;329;p477"/>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30" name="Google Shape;330;p477"/>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31" name="Google Shape;331;p47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3 columns 1">
    <p:spTree>
      <p:nvGrpSpPr>
        <p:cNvPr id="332" name="Shape 332"/>
        <p:cNvGrpSpPr/>
        <p:nvPr/>
      </p:nvGrpSpPr>
      <p:grpSpPr>
        <a:xfrm>
          <a:off x="0" y="0"/>
          <a:ext cx="0" cy="0"/>
          <a:chOff x="0" y="0"/>
          <a:chExt cx="0" cy="0"/>
        </a:xfrm>
      </p:grpSpPr>
      <p:sp>
        <p:nvSpPr>
          <p:cNvPr id="333" name="Google Shape;333;p47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34" name="Google Shape;334;p47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35" name="Google Shape;335;p478"/>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36" name="Google Shape;336;p478"/>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 name="Google Shape;337;p478"/>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38" name="Google Shape;338;p478"/>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39" name="Google Shape;339;p478"/>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0" name="Google Shape;340;p478"/>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341" name="Google Shape;341;p478"/>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42" name="Google Shape;342;p47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2">
  <p:cSld name="Media (Without Graph) 2">
    <p:spTree>
      <p:nvGrpSpPr>
        <p:cNvPr id="343" name="Shape 343"/>
        <p:cNvGrpSpPr/>
        <p:nvPr/>
      </p:nvGrpSpPr>
      <p:grpSpPr>
        <a:xfrm>
          <a:off x="0" y="0"/>
          <a:ext cx="0" cy="0"/>
          <a:chOff x="0" y="0"/>
          <a:chExt cx="0" cy="0"/>
        </a:xfrm>
      </p:grpSpPr>
      <p:sp>
        <p:nvSpPr>
          <p:cNvPr id="344" name="Google Shape;344;p479"/>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7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46" name="Google Shape;346;p479"/>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47" name="Google Shape;347;p479"/>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48" name="Google Shape;348;p479"/>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24" name="Shape 24"/>
        <p:cNvGrpSpPr/>
        <p:nvPr/>
      </p:nvGrpSpPr>
      <p:grpSpPr>
        <a:xfrm>
          <a:off x="0" y="0"/>
          <a:ext cx="0" cy="0"/>
          <a:chOff x="0" y="0"/>
          <a:chExt cx="0" cy="0"/>
        </a:xfrm>
      </p:grpSpPr>
      <p:sp>
        <p:nvSpPr>
          <p:cNvPr id="25" name="Google Shape;25;p93"/>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93"/>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27" name="Google Shape;27;p93"/>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28" name="Google Shape;28;p9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29" name="Google Shape;29;p93"/>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 name="Google Shape;30;p93"/>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31" name="Google Shape;31;p93"/>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2" name="Google Shape;32;p9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1">
  <p:cSld name="Split Thirds - Bullets 1">
    <p:spTree>
      <p:nvGrpSpPr>
        <p:cNvPr id="349" name="Shape 349"/>
        <p:cNvGrpSpPr/>
        <p:nvPr/>
      </p:nvGrpSpPr>
      <p:grpSpPr>
        <a:xfrm>
          <a:off x="0" y="0"/>
          <a:ext cx="0" cy="0"/>
          <a:chOff x="0" y="0"/>
          <a:chExt cx="0" cy="0"/>
        </a:xfrm>
      </p:grpSpPr>
      <p:sp>
        <p:nvSpPr>
          <p:cNvPr id="350" name="Google Shape;350;p480"/>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80"/>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52" name="Google Shape;352;p48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53" name="Google Shape;353;p480"/>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54" name="Google Shape;354;p48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2022 Neo4j, Inc. All rights reserved.</a:t>
            </a:r>
            <a:endParaRPr b="0" i="0" sz="700" u="none" cap="none" strike="noStrike">
              <a:solidFill>
                <a:schemeClr val="lt1"/>
              </a:solidFill>
              <a:latin typeface="Nunito Sans"/>
              <a:ea typeface="Nunito Sans"/>
              <a:cs typeface="Nunito Sans"/>
              <a:sym typeface="Nunito Sans"/>
            </a:endParaRPr>
          </a:p>
        </p:txBody>
      </p:sp>
      <p:sp>
        <p:nvSpPr>
          <p:cNvPr id="355" name="Google Shape;355;p480"/>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356" name="Google Shape;356;p480"/>
          <p:cNvSpPr txBox="1"/>
          <p:nvPr>
            <p:ph idx="2"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357" name="Google Shape;357;p48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one col dark deco">
  <p:cSld name="TITLE_AND_BODY_1_2_1">
    <p:bg>
      <p:bgPr>
        <a:solidFill>
          <a:schemeClr val="accent2"/>
        </a:solidFill>
      </p:bgPr>
    </p:bg>
    <p:spTree>
      <p:nvGrpSpPr>
        <p:cNvPr id="358" name="Shape 358"/>
        <p:cNvGrpSpPr/>
        <p:nvPr/>
      </p:nvGrpSpPr>
      <p:grpSpPr>
        <a:xfrm>
          <a:off x="0" y="0"/>
          <a:ext cx="0" cy="0"/>
          <a:chOff x="0" y="0"/>
          <a:chExt cx="0" cy="0"/>
        </a:xfrm>
      </p:grpSpPr>
      <p:sp>
        <p:nvSpPr>
          <p:cNvPr id="359" name="Google Shape;359;g264921337a6_0_274"/>
          <p:cNvSpPr/>
          <p:nvPr/>
        </p:nvSpPr>
        <p:spPr>
          <a:xfrm rot="1793545">
            <a:off x="4426827" y="-1288239"/>
            <a:ext cx="7544827" cy="275077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264921337a6_0_274"/>
          <p:cNvSpPr/>
          <p:nvPr/>
        </p:nvSpPr>
        <p:spPr>
          <a:xfrm>
            <a:off x="8367100" y="-47700"/>
            <a:ext cx="1116000" cy="269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264921337a6_0_274"/>
          <p:cNvSpPr/>
          <p:nvPr/>
        </p:nvSpPr>
        <p:spPr>
          <a:xfrm rot="1793710">
            <a:off x="-4105351" y="3244235"/>
            <a:ext cx="7544837" cy="275077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264921337a6_0_274"/>
          <p:cNvSpPr txBox="1"/>
          <p:nvPr>
            <p:ph type="title"/>
          </p:nvPr>
        </p:nvSpPr>
        <p:spPr>
          <a:xfrm>
            <a:off x="365750" y="274325"/>
            <a:ext cx="8412600" cy="548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Public Sans SemiBold"/>
              <a:buChar char="●"/>
              <a:defRPr b="0" i="0" sz="1400" u="none" cap="none" strike="noStrike">
                <a:solidFill>
                  <a:srgbClr val="FFFFFF"/>
                </a:solidFill>
                <a:latin typeface="Public Sans SemiBold"/>
                <a:ea typeface="Public Sans SemiBold"/>
                <a:cs typeface="Public Sans SemiBold"/>
                <a:sym typeface="Public Sans SemiBold"/>
              </a:defRPr>
            </a:lvl1pPr>
            <a:lvl2pPr lvl="1"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sp>
        <p:nvSpPr>
          <p:cNvPr id="363" name="Google Shape;363;g264921337a6_0_274"/>
          <p:cNvSpPr txBox="1"/>
          <p:nvPr>
            <p:ph idx="1" type="body"/>
          </p:nvPr>
        </p:nvSpPr>
        <p:spPr>
          <a:xfrm>
            <a:off x="365750" y="1188725"/>
            <a:ext cx="8046600" cy="34308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sp>
        <p:nvSpPr>
          <p:cNvPr id="364" name="Google Shape;364;g264921337a6_0_274"/>
          <p:cNvSpPr txBox="1"/>
          <p:nvPr>
            <p:ph idx="12" type="sldNum"/>
          </p:nvPr>
        </p:nvSpPr>
        <p:spPr>
          <a:xfrm>
            <a:off x="360650" y="4880150"/>
            <a:ext cx="3667800" cy="2697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9pPr>
          </a:lstStyle>
          <a:p>
            <a:pPr indent="0" lvl="0" marL="0" rtl="0" algn="l">
              <a:spcBef>
                <a:spcPts val="0"/>
              </a:spcBef>
              <a:spcAft>
                <a:spcPts val="0"/>
              </a:spcAft>
              <a:buNone/>
            </a:pPr>
            <a:r>
              <a:rPr lang="en"/>
              <a:t>Neo4j Inc. All rights reserved 2023	</a:t>
            </a:r>
            <a:endParaRPr/>
          </a:p>
        </p:txBody>
      </p:sp>
      <p:sp>
        <p:nvSpPr>
          <p:cNvPr id="365" name="Google Shape;365;g264921337a6_0_274"/>
          <p:cNvSpPr txBox="1"/>
          <p:nvPr>
            <p:ph idx="2" type="sldNum"/>
          </p:nvPr>
        </p:nvSpPr>
        <p:spPr>
          <a:xfrm>
            <a:off x="0" y="4880150"/>
            <a:ext cx="265200" cy="269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749">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368" name="Shape 368"/>
        <p:cNvGrpSpPr/>
        <p:nvPr/>
      </p:nvGrpSpPr>
      <p:grpSpPr>
        <a:xfrm>
          <a:off x="0" y="0"/>
          <a:ext cx="0" cy="0"/>
          <a:chOff x="0" y="0"/>
          <a:chExt cx="0" cy="0"/>
        </a:xfrm>
      </p:grpSpPr>
      <p:sp>
        <p:nvSpPr>
          <p:cNvPr id="369" name="Google Shape;369;p169"/>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370" name="Google Shape;370;p169"/>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71" name="Google Shape;371;p169"/>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372" name="Google Shape;372;p169"/>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73" name="Google Shape;373;p169"/>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374" name="Shape 374"/>
        <p:cNvGrpSpPr/>
        <p:nvPr/>
      </p:nvGrpSpPr>
      <p:grpSpPr>
        <a:xfrm>
          <a:off x="0" y="0"/>
          <a:ext cx="0" cy="0"/>
          <a:chOff x="0" y="0"/>
          <a:chExt cx="0" cy="0"/>
        </a:xfrm>
      </p:grpSpPr>
      <p:sp>
        <p:nvSpPr>
          <p:cNvPr id="375" name="Google Shape;375;p170"/>
          <p:cNvSpPr txBox="1"/>
          <p:nvPr>
            <p:ph idx="12" type="sldNum"/>
          </p:nvPr>
        </p:nvSpPr>
        <p:spPr>
          <a:xfrm>
            <a:off x="98020" y="4755512"/>
            <a:ext cx="428700" cy="274500"/>
          </a:xfrm>
          <a:prstGeom prst="rect">
            <a:avLst/>
          </a:prstGeom>
          <a:noFill/>
          <a:ln>
            <a:noFill/>
          </a:ln>
        </p:spPr>
        <p:txBody>
          <a:bodyPr anchorCtr="0" anchor="ctr" bIns="0" lIns="91425" spcFirstLastPara="1" rIns="91425" wrap="square" tIns="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8B8B8B"/>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
              <a:t>‹#›</a:t>
            </a:fld>
            <a:endParaRPr/>
          </a:p>
        </p:txBody>
      </p:sp>
      <p:pic>
        <p:nvPicPr>
          <p:cNvPr id="376" name="Google Shape;376;p170"/>
          <p:cNvPicPr preferRelativeResize="0"/>
          <p:nvPr/>
        </p:nvPicPr>
        <p:blipFill rotWithShape="1">
          <a:blip r:embed="rId2">
            <a:alphaModFix/>
          </a:blip>
          <a:srcRect b="0" l="0" r="0" t="0"/>
          <a:stretch/>
        </p:blipFill>
        <p:spPr>
          <a:xfrm>
            <a:off x="-9407" y="5039556"/>
            <a:ext cx="9162289" cy="120743"/>
          </a:xfrm>
          <a:prstGeom prst="rect">
            <a:avLst/>
          </a:prstGeom>
          <a:noFill/>
          <a:ln>
            <a:noFill/>
          </a:ln>
        </p:spPr>
      </p:pic>
      <p:sp>
        <p:nvSpPr>
          <p:cNvPr id="377" name="Google Shape;377;p170"/>
          <p:cNvSpPr txBox="1"/>
          <p:nvPr>
            <p:ph type="title"/>
          </p:nvPr>
        </p:nvSpPr>
        <p:spPr>
          <a:xfrm>
            <a:off x="457200" y="206375"/>
            <a:ext cx="82296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3D3D3D"/>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descr="neo4j_logo_gray.png" id="378" name="Google Shape;378;p170"/>
          <p:cNvPicPr preferRelativeResize="0"/>
          <p:nvPr/>
        </p:nvPicPr>
        <p:blipFill rotWithShape="1">
          <a:blip r:embed="rId3">
            <a:alphaModFix/>
          </a:blip>
          <a:srcRect b="7475" l="0" r="0" t="7475"/>
          <a:stretch/>
        </p:blipFill>
        <p:spPr>
          <a:xfrm>
            <a:off x="8524176" y="4814722"/>
            <a:ext cx="513600" cy="1749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2" name="Shape 382"/>
        <p:cNvGrpSpPr/>
        <p:nvPr/>
      </p:nvGrpSpPr>
      <p:grpSpPr>
        <a:xfrm>
          <a:off x="0" y="0"/>
          <a:ext cx="0" cy="0"/>
          <a:chOff x="0" y="0"/>
          <a:chExt cx="0" cy="0"/>
        </a:xfrm>
      </p:grpSpPr>
      <p:sp>
        <p:nvSpPr>
          <p:cNvPr id="383" name="Google Shape;383;p14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84" name="Google Shape;384;p143"/>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385" name="Shape 385"/>
        <p:cNvGrpSpPr/>
        <p:nvPr/>
      </p:nvGrpSpPr>
      <p:grpSpPr>
        <a:xfrm>
          <a:off x="0" y="0"/>
          <a:ext cx="0" cy="0"/>
          <a:chOff x="0" y="0"/>
          <a:chExt cx="0" cy="0"/>
        </a:xfrm>
      </p:grpSpPr>
      <p:sp>
        <p:nvSpPr>
          <p:cNvPr id="386" name="Google Shape;386;p77"/>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87" name="Google Shape;387;p7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8" name="Google Shape;388;p77"/>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89" name="Google Shape;389;p7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pic>
        <p:nvPicPr>
          <p:cNvPr id="390" name="Google Shape;390;p7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391" name="Shape 391"/>
        <p:cNvGrpSpPr/>
        <p:nvPr/>
      </p:nvGrpSpPr>
      <p:grpSpPr>
        <a:xfrm>
          <a:off x="0" y="0"/>
          <a:ext cx="0" cy="0"/>
          <a:chOff x="0" y="0"/>
          <a:chExt cx="0" cy="0"/>
        </a:xfrm>
      </p:grpSpPr>
      <p:sp>
        <p:nvSpPr>
          <p:cNvPr id="392" name="Google Shape;392;p129"/>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29"/>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394" name="Google Shape;394;p129"/>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395" name="Google Shape;395;p12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96" name="Google Shape;396;p129"/>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97" name="Google Shape;397;p12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398" name="Google Shape;398;p129"/>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399" name="Google Shape;399;p12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400" name="Shape 400"/>
        <p:cNvGrpSpPr/>
        <p:nvPr/>
      </p:nvGrpSpPr>
      <p:grpSpPr>
        <a:xfrm>
          <a:off x="0" y="0"/>
          <a:ext cx="0" cy="0"/>
          <a:chOff x="0" y="0"/>
          <a:chExt cx="0" cy="0"/>
        </a:xfrm>
      </p:grpSpPr>
      <p:pic>
        <p:nvPicPr>
          <p:cNvPr id="401" name="Google Shape;401;p13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02" name="Google Shape;402;p130"/>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30"/>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04" name="Google Shape;404;p130"/>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05" name="Google Shape;405;p130"/>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06" name="Google Shape;406;p130"/>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407" name="Google Shape;407;p130"/>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408" name="Google Shape;408;p13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09" name="Google Shape;409;p13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410" name="Shape 410"/>
        <p:cNvGrpSpPr/>
        <p:nvPr/>
      </p:nvGrpSpPr>
      <p:grpSpPr>
        <a:xfrm>
          <a:off x="0" y="0"/>
          <a:ext cx="0" cy="0"/>
          <a:chOff x="0" y="0"/>
          <a:chExt cx="0" cy="0"/>
        </a:xfrm>
      </p:grpSpPr>
      <p:sp>
        <p:nvSpPr>
          <p:cNvPr id="411" name="Google Shape;411;p13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12" name="Google Shape;412;p131"/>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413" name="Google Shape;413;p131"/>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14" name="Google Shape;414;p131"/>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15" name="Google Shape;415;p131"/>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16" name="Google Shape;416;p131"/>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31"/>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18" name="Google Shape;418;p13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33" name="Shape 33"/>
        <p:cNvGrpSpPr/>
        <p:nvPr/>
      </p:nvGrpSpPr>
      <p:grpSpPr>
        <a:xfrm>
          <a:off x="0" y="0"/>
          <a:ext cx="0" cy="0"/>
          <a:chOff x="0" y="0"/>
          <a:chExt cx="0" cy="0"/>
        </a:xfrm>
      </p:grpSpPr>
      <p:pic>
        <p:nvPicPr>
          <p:cNvPr id="34" name="Google Shape;34;p9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35" name="Google Shape;35;p94"/>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94"/>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94"/>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8" name="Google Shape;38;p94"/>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39" name="Google Shape;39;p94"/>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40" name="Google Shape;40;p94"/>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41" name="Google Shape;41;p9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2" name="Google Shape;42;p9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419" name="Shape 419"/>
        <p:cNvGrpSpPr/>
        <p:nvPr/>
      </p:nvGrpSpPr>
      <p:grpSpPr>
        <a:xfrm>
          <a:off x="0" y="0"/>
          <a:ext cx="0" cy="0"/>
          <a:chOff x="0" y="0"/>
          <a:chExt cx="0" cy="0"/>
        </a:xfrm>
      </p:grpSpPr>
      <p:sp>
        <p:nvSpPr>
          <p:cNvPr id="420" name="Google Shape;420;p13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21" name="Google Shape;421;p132"/>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422" name="Google Shape;422;p13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23" name="Google Shape;423;p132"/>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24" name="Google Shape;424;p132"/>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25" name="Google Shape;425;p132"/>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6" name="Google Shape;426;p132"/>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427" name="Shape 427"/>
        <p:cNvGrpSpPr/>
        <p:nvPr/>
      </p:nvGrpSpPr>
      <p:grpSpPr>
        <a:xfrm>
          <a:off x="0" y="0"/>
          <a:ext cx="0" cy="0"/>
          <a:chOff x="0" y="0"/>
          <a:chExt cx="0" cy="0"/>
        </a:xfrm>
      </p:grpSpPr>
      <p:sp>
        <p:nvSpPr>
          <p:cNvPr id="428" name="Google Shape;428;p13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29" name="Google Shape;429;p13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30" name="Google Shape;430;p13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431" name="Google Shape;431;p13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Split Half">
    <p:spTree>
      <p:nvGrpSpPr>
        <p:cNvPr id="432" name="Shape 432"/>
        <p:cNvGrpSpPr/>
        <p:nvPr/>
      </p:nvGrpSpPr>
      <p:grpSpPr>
        <a:xfrm>
          <a:off x="0" y="0"/>
          <a:ext cx="0" cy="0"/>
          <a:chOff x="0" y="0"/>
          <a:chExt cx="0" cy="0"/>
        </a:xfrm>
      </p:grpSpPr>
      <p:sp>
        <p:nvSpPr>
          <p:cNvPr id="433" name="Google Shape;433;p134"/>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3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35" name="Google Shape;435;p13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36" name="Google Shape;436;p13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37" name="Google Shape;437;p134"/>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38" name="Google Shape;438;p13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439" name="Google Shape;439;p13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40" name="Google Shape;440;p134"/>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441" name="Google Shape;441;p13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Split Half 1">
    <p:spTree>
      <p:nvGrpSpPr>
        <p:cNvPr id="442" name="Shape 442"/>
        <p:cNvGrpSpPr/>
        <p:nvPr/>
      </p:nvGrpSpPr>
      <p:grpSpPr>
        <a:xfrm>
          <a:off x="0" y="0"/>
          <a:ext cx="0" cy="0"/>
          <a:chOff x="0" y="0"/>
          <a:chExt cx="0" cy="0"/>
        </a:xfrm>
      </p:grpSpPr>
      <p:sp>
        <p:nvSpPr>
          <p:cNvPr id="443" name="Google Shape;443;p135"/>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3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45" name="Google Shape;445;p13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46" name="Google Shape;446;p135"/>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47" name="Google Shape;447;p135"/>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48" name="Google Shape;448;p13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449" name="Google Shape;449;p135"/>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50" name="Google Shape;450;p135"/>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451" name="Google Shape;451;p13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52" name="Google Shape;452;p135"/>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Split Quad 4 - A">
    <p:spTree>
      <p:nvGrpSpPr>
        <p:cNvPr id="453" name="Shape 453"/>
        <p:cNvGrpSpPr/>
        <p:nvPr/>
      </p:nvGrpSpPr>
      <p:grpSpPr>
        <a:xfrm>
          <a:off x="0" y="0"/>
          <a:ext cx="0" cy="0"/>
          <a:chOff x="0" y="0"/>
          <a:chExt cx="0" cy="0"/>
        </a:xfrm>
      </p:grpSpPr>
      <p:sp>
        <p:nvSpPr>
          <p:cNvPr id="454" name="Google Shape;454;p13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55" name="Google Shape;455;p136"/>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3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57" name="Google Shape;457;p13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58" name="Google Shape;458;p136"/>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59" name="Google Shape;459;p136"/>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460" name="Google Shape;460;p13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61" name="Google Shape;461;p136"/>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36"/>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63" name="Google Shape;463;p136"/>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64" name="Google Shape;464;p136"/>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36"/>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66" name="Google Shape;466;p136"/>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67" name="Google Shape;467;p136"/>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36"/>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469" name="Google Shape;469;p136"/>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Split Quad 4 - B">
    <p:spTree>
      <p:nvGrpSpPr>
        <p:cNvPr id="470" name="Shape 470"/>
        <p:cNvGrpSpPr/>
        <p:nvPr/>
      </p:nvGrpSpPr>
      <p:grpSpPr>
        <a:xfrm>
          <a:off x="0" y="0"/>
          <a:ext cx="0" cy="0"/>
          <a:chOff x="0" y="0"/>
          <a:chExt cx="0" cy="0"/>
        </a:xfrm>
      </p:grpSpPr>
      <p:sp>
        <p:nvSpPr>
          <p:cNvPr id="471" name="Google Shape;471;p13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72" name="Google Shape;472;p137"/>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3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74" name="Google Shape;474;p13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75" name="Google Shape;475;p137"/>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76" name="Google Shape;476;p137"/>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477" name="Google Shape;477;p13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478" name="Google Shape;478;p137"/>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37"/>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80" name="Google Shape;480;p137"/>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481" name="Google Shape;481;p137"/>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37"/>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83" name="Google Shape;483;p137"/>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484" name="Google Shape;484;p137"/>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37"/>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486" name="Google Shape;486;p137"/>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spTree>
      <p:nvGrpSpPr>
        <p:cNvPr id="487" name="Shape 487"/>
        <p:cNvGrpSpPr/>
        <p:nvPr/>
      </p:nvGrpSpPr>
      <p:grpSpPr>
        <a:xfrm>
          <a:off x="0" y="0"/>
          <a:ext cx="0" cy="0"/>
          <a:chOff x="0" y="0"/>
          <a:chExt cx="0" cy="0"/>
        </a:xfrm>
      </p:grpSpPr>
      <p:sp>
        <p:nvSpPr>
          <p:cNvPr id="488" name="Google Shape;488;p138"/>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3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90" name="Google Shape;490;p13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91" name="Google Shape;491;p13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2" name="Google Shape;492;p13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493" name="Google Shape;493;p13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Media 1">
    <p:spTree>
      <p:nvGrpSpPr>
        <p:cNvPr id="494" name="Shape 494"/>
        <p:cNvGrpSpPr/>
        <p:nvPr/>
      </p:nvGrpSpPr>
      <p:grpSpPr>
        <a:xfrm>
          <a:off x="0" y="0"/>
          <a:ext cx="0" cy="0"/>
          <a:chOff x="0" y="0"/>
          <a:chExt cx="0" cy="0"/>
        </a:xfrm>
      </p:grpSpPr>
      <p:sp>
        <p:nvSpPr>
          <p:cNvPr id="495" name="Google Shape;495;p13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496" name="Google Shape;496;p13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497" name="Google Shape;497;p139"/>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8" name="Google Shape;498;p139"/>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499" name="Google Shape;499;p13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Media (Without Graph)">
    <p:spTree>
      <p:nvGrpSpPr>
        <p:cNvPr id="500" name="Shape 500"/>
        <p:cNvGrpSpPr/>
        <p:nvPr/>
      </p:nvGrpSpPr>
      <p:grpSpPr>
        <a:xfrm>
          <a:off x="0" y="0"/>
          <a:ext cx="0" cy="0"/>
          <a:chOff x="0" y="0"/>
          <a:chExt cx="0" cy="0"/>
        </a:xfrm>
      </p:grpSpPr>
      <p:sp>
        <p:nvSpPr>
          <p:cNvPr id="501" name="Google Shape;501;p140"/>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4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03" name="Google Shape;503;p140"/>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04" name="Google Shape;504;p140"/>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05" name="Google Shape;505;p140"/>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Media (Without Graph) 1">
    <p:spTree>
      <p:nvGrpSpPr>
        <p:cNvPr id="506" name="Shape 506"/>
        <p:cNvGrpSpPr/>
        <p:nvPr/>
      </p:nvGrpSpPr>
      <p:grpSpPr>
        <a:xfrm>
          <a:off x="0" y="0"/>
          <a:ext cx="0" cy="0"/>
          <a:chOff x="0" y="0"/>
          <a:chExt cx="0" cy="0"/>
        </a:xfrm>
      </p:grpSpPr>
      <p:sp>
        <p:nvSpPr>
          <p:cNvPr id="507" name="Google Shape;507;p14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08" name="Google Shape;508;p14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09" name="Google Shape;509;p14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10" name="Google Shape;510;p14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43" name="Shape 43"/>
        <p:cNvGrpSpPr/>
        <p:nvPr/>
      </p:nvGrpSpPr>
      <p:grpSpPr>
        <a:xfrm>
          <a:off x="0" y="0"/>
          <a:ext cx="0" cy="0"/>
          <a:chOff x="0" y="0"/>
          <a:chExt cx="0" cy="0"/>
        </a:xfrm>
      </p:grpSpPr>
      <p:sp>
        <p:nvSpPr>
          <p:cNvPr id="44" name="Google Shape;44;p9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95"/>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46" name="Google Shape;46;p95"/>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7" name="Google Shape;47;p95"/>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8" name="Google Shape;48;p95"/>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49" name="Google Shape;49;p9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95"/>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1" name="Google Shape;51;p95"/>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511" name="Shape 511"/>
        <p:cNvGrpSpPr/>
        <p:nvPr/>
      </p:nvGrpSpPr>
      <p:grpSpPr>
        <a:xfrm>
          <a:off x="0" y="0"/>
          <a:ext cx="0" cy="0"/>
          <a:chOff x="0" y="0"/>
          <a:chExt cx="0" cy="0"/>
        </a:xfrm>
      </p:grpSpPr>
      <p:sp>
        <p:nvSpPr>
          <p:cNvPr id="512" name="Google Shape;512;p14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13" name="Google Shape;513;p142"/>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514" name="Google Shape;514;p142"/>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515" name="Google Shape;515;p14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516" name="Google Shape;516;p142"/>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17" name="Google Shape;517;p142"/>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518" name="Shape 518"/>
        <p:cNvGrpSpPr/>
        <p:nvPr/>
      </p:nvGrpSpPr>
      <p:grpSpPr>
        <a:xfrm>
          <a:off x="0" y="0"/>
          <a:ext cx="0" cy="0"/>
          <a:chOff x="0" y="0"/>
          <a:chExt cx="0" cy="0"/>
        </a:xfrm>
      </p:grpSpPr>
      <p:sp>
        <p:nvSpPr>
          <p:cNvPr id="519" name="Google Shape;519;p144"/>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4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21" name="Google Shape;521;p14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22" name="Google Shape;522;p144"/>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23" name="Google Shape;523;p144"/>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4" name="Google Shape;524;p144"/>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5" name="Google Shape;525;p144"/>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26" name="Google Shape;526;p144"/>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7" name="Google Shape;527;p144"/>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28" name="Google Shape;528;p144"/>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9" name="Google Shape;529;p14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3 columns 1">
    <p:spTree>
      <p:nvGrpSpPr>
        <p:cNvPr id="530" name="Shape 530"/>
        <p:cNvGrpSpPr/>
        <p:nvPr/>
      </p:nvGrpSpPr>
      <p:grpSpPr>
        <a:xfrm>
          <a:off x="0" y="0"/>
          <a:ext cx="0" cy="0"/>
          <a:chOff x="0" y="0"/>
          <a:chExt cx="0" cy="0"/>
        </a:xfrm>
      </p:grpSpPr>
      <p:sp>
        <p:nvSpPr>
          <p:cNvPr id="531" name="Google Shape;531;p14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32" name="Google Shape;532;p14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33" name="Google Shape;533;p145"/>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34" name="Google Shape;534;p145"/>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145"/>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6" name="Google Shape;536;p145"/>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37" name="Google Shape;537;p145"/>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8" name="Google Shape;538;p145"/>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539" name="Google Shape;539;p145"/>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0" name="Google Shape;540;p14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4" name="Shape 544"/>
        <p:cNvGrpSpPr/>
        <p:nvPr/>
      </p:nvGrpSpPr>
      <p:grpSpPr>
        <a:xfrm>
          <a:off x="0" y="0"/>
          <a:ext cx="0" cy="0"/>
          <a:chOff x="0" y="0"/>
          <a:chExt cx="0" cy="0"/>
        </a:xfrm>
      </p:grpSpPr>
      <p:sp>
        <p:nvSpPr>
          <p:cNvPr id="545" name="Google Shape;545;p16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46" name="Google Shape;546;p164"/>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1">
  <p:cSld name="CUSTOM_2_3_2">
    <p:spTree>
      <p:nvGrpSpPr>
        <p:cNvPr id="547" name="Shape 547"/>
        <p:cNvGrpSpPr/>
        <p:nvPr/>
      </p:nvGrpSpPr>
      <p:grpSpPr>
        <a:xfrm>
          <a:off x="0" y="0"/>
          <a:ext cx="0" cy="0"/>
          <a:chOff x="0" y="0"/>
          <a:chExt cx="0" cy="0"/>
        </a:xfrm>
      </p:grpSpPr>
      <p:sp>
        <p:nvSpPr>
          <p:cNvPr id="548" name="Google Shape;548;g2aaa0752774_0_280"/>
          <p:cNvSpPr txBox="1"/>
          <p:nvPr>
            <p:ph idx="1" type="body"/>
          </p:nvPr>
        </p:nvSpPr>
        <p:spPr>
          <a:xfrm>
            <a:off x="457175" y="1536250"/>
            <a:ext cx="4077000" cy="3151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9" name="Google Shape;549;g2aaa0752774_0_280"/>
          <p:cNvSpPr txBox="1"/>
          <p:nvPr>
            <p:ph type="title"/>
          </p:nvPr>
        </p:nvSpPr>
        <p:spPr>
          <a:xfrm>
            <a:off x="457175" y="460250"/>
            <a:ext cx="4077000" cy="999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pic>
        <p:nvPicPr>
          <p:cNvPr id="550" name="Google Shape;550;g2aaa0752774_0_280"/>
          <p:cNvPicPr preferRelativeResize="0"/>
          <p:nvPr/>
        </p:nvPicPr>
        <p:blipFill rotWithShape="1">
          <a:blip r:embed="rId2">
            <a:alphaModFix/>
          </a:blip>
          <a:srcRect b="0" l="0" r="0" t="0"/>
          <a:stretch/>
        </p:blipFill>
        <p:spPr>
          <a:xfrm>
            <a:off x="8027650" y="4857963"/>
            <a:ext cx="659356" cy="11536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91a2ca864ee2f2e7">
  <p:cSld name="BLANK_91a2ca864ee2f2e7">
    <p:spTree>
      <p:nvGrpSpPr>
        <p:cNvPr id="551" name="Shape 551"/>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Section" type="secHead">
  <p:cSld name="SECTION_HEADER">
    <p:bg>
      <p:bgPr>
        <a:solidFill>
          <a:srgbClr val="018BFF"/>
        </a:solidFill>
      </p:bgPr>
    </p:bg>
    <p:spTree>
      <p:nvGrpSpPr>
        <p:cNvPr id="552" name="Shape 552"/>
        <p:cNvGrpSpPr/>
        <p:nvPr/>
      </p:nvGrpSpPr>
      <p:grpSpPr>
        <a:xfrm>
          <a:off x="0" y="0"/>
          <a:ext cx="0" cy="0"/>
          <a:chOff x="0" y="0"/>
          <a:chExt cx="0" cy="0"/>
        </a:xfrm>
      </p:grpSpPr>
      <p:sp>
        <p:nvSpPr>
          <p:cNvPr id="553" name="Google Shape;553;p147"/>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54" name="Google Shape;554;p147"/>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555" name="Google Shape;555;p147"/>
          <p:cNvSpPr txBox="1"/>
          <p:nvPr>
            <p:ph type="title"/>
          </p:nvPr>
        </p:nvSpPr>
        <p:spPr>
          <a:xfrm>
            <a:off x="682650" y="1097280"/>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FFFFFF"/>
              </a:buClr>
              <a:buSzPts val="3600"/>
              <a:buFont typeface="Arial"/>
              <a:buNone/>
              <a:defRPr b="1" i="0" sz="3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556" name="Google Shape;556;p147"/>
          <p:cNvSpPr txBox="1"/>
          <p:nvPr>
            <p:ph idx="1" type="subTitle"/>
          </p:nvPr>
        </p:nvSpPr>
        <p:spPr>
          <a:xfrm>
            <a:off x="664700" y="3134825"/>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600"/>
              <a:buFont typeface="Arial"/>
              <a:buNone/>
              <a:defRPr b="0" i="0" sz="1600" u="none" cap="none" strike="noStrike">
                <a:solidFill>
                  <a:srgbClr val="FFFFFF"/>
                </a:solidFill>
                <a:latin typeface="Arial"/>
                <a:ea typeface="Arial"/>
                <a:cs typeface="Arial"/>
                <a:sym typeface="Arial"/>
              </a:defRPr>
            </a:lvl9pPr>
          </a:lstStyle>
          <a:p/>
        </p:txBody>
      </p:sp>
      <p:sp>
        <p:nvSpPr>
          <p:cNvPr id="557" name="Google Shape;557;p147"/>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pic>
        <p:nvPicPr>
          <p:cNvPr id="558" name="Google Shape;558;p147"/>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559" name="Shape 559"/>
        <p:cNvGrpSpPr/>
        <p:nvPr/>
      </p:nvGrpSpPr>
      <p:grpSpPr>
        <a:xfrm>
          <a:off x="0" y="0"/>
          <a:ext cx="0" cy="0"/>
          <a:chOff x="0" y="0"/>
          <a:chExt cx="0" cy="0"/>
        </a:xfrm>
      </p:grpSpPr>
      <p:sp>
        <p:nvSpPr>
          <p:cNvPr id="560" name="Google Shape;560;p148"/>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61" name="Google Shape;561;p148"/>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2" name="Google Shape;562;p148"/>
          <p:cNvSpPr txBox="1"/>
          <p:nvPr>
            <p:ph idx="1" type="body"/>
          </p:nvPr>
        </p:nvSpPr>
        <p:spPr>
          <a:xfrm>
            <a:off x="678050" y="1068425"/>
            <a:ext cx="8132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63" name="Google Shape;563;p14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pic>
        <p:nvPicPr>
          <p:cNvPr id="564" name="Google Shape;564;p14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Bullets" type="tx">
  <p:cSld name="TITLE_AND_BODY">
    <p:spTree>
      <p:nvGrpSpPr>
        <p:cNvPr id="565" name="Shape 565"/>
        <p:cNvGrpSpPr/>
        <p:nvPr/>
      </p:nvGrpSpPr>
      <p:grpSpPr>
        <a:xfrm>
          <a:off x="0" y="0"/>
          <a:ext cx="0" cy="0"/>
          <a:chOff x="0" y="0"/>
          <a:chExt cx="0" cy="0"/>
        </a:xfrm>
      </p:grpSpPr>
      <p:sp>
        <p:nvSpPr>
          <p:cNvPr id="566" name="Google Shape;566;p149"/>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49"/>
          <p:cNvSpPr txBox="1"/>
          <p:nvPr>
            <p:ph idx="1" type="body"/>
          </p:nvPr>
        </p:nvSpPr>
        <p:spPr>
          <a:xfrm>
            <a:off x="390475" y="530207"/>
            <a:ext cx="2264100" cy="41799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568" name="Google Shape;568;p149"/>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69" name="Google Shape;569;p14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70" name="Google Shape;570;p149"/>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1" name="Google Shape;571;p149"/>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
        <p:nvSpPr>
          <p:cNvPr id="572" name="Google Shape;572;p149"/>
          <p:cNvSpPr txBox="1"/>
          <p:nvPr>
            <p:ph idx="2"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573" name="Google Shape;573;p14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Thirds - Stats" type="twoColTx">
  <p:cSld name="TITLE_AND_TWO_COLUMNS">
    <p:spTree>
      <p:nvGrpSpPr>
        <p:cNvPr id="574" name="Shape 574"/>
        <p:cNvGrpSpPr/>
        <p:nvPr/>
      </p:nvGrpSpPr>
      <p:grpSpPr>
        <a:xfrm>
          <a:off x="0" y="0"/>
          <a:ext cx="0" cy="0"/>
          <a:chOff x="0" y="0"/>
          <a:chExt cx="0" cy="0"/>
        </a:xfrm>
      </p:grpSpPr>
      <p:pic>
        <p:nvPicPr>
          <p:cNvPr id="575" name="Google Shape;575;p150"/>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576" name="Google Shape;576;p150"/>
          <p:cNvSpPr/>
          <p:nvPr/>
        </p:nvSpPr>
        <p:spPr>
          <a:xfrm>
            <a:off x="25" y="-25"/>
            <a:ext cx="3045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50"/>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78" name="Google Shape;578;p150"/>
          <p:cNvSpPr txBox="1"/>
          <p:nvPr>
            <p:ph type="title"/>
          </p:nvPr>
        </p:nvSpPr>
        <p:spPr>
          <a:xfrm>
            <a:off x="3500600" y="368825"/>
            <a:ext cx="52245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9" name="Google Shape;579;p150"/>
          <p:cNvSpPr txBox="1"/>
          <p:nvPr>
            <p:ph idx="1" type="body"/>
          </p:nvPr>
        </p:nvSpPr>
        <p:spPr>
          <a:xfrm>
            <a:off x="3500600" y="1068425"/>
            <a:ext cx="5303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80" name="Google Shape;580;p150"/>
          <p:cNvSpPr txBox="1"/>
          <p:nvPr>
            <p:ph idx="2" type="body"/>
          </p:nvPr>
        </p:nvSpPr>
        <p:spPr>
          <a:xfrm>
            <a:off x="390475" y="1289101"/>
            <a:ext cx="2264100" cy="3183300"/>
          </a:xfrm>
          <a:prstGeom prst="rect">
            <a:avLst/>
          </a:prstGeom>
          <a:noFill/>
          <a:ln>
            <a:noFill/>
          </a:ln>
        </p:spPr>
        <p:txBody>
          <a:bodyPr anchorCtr="0" anchor="t" bIns="91425" lIns="91425" spcFirstLastPara="1" rIns="91425" wrap="square" tIns="0">
            <a:normAutofit/>
          </a:bodyPr>
          <a:lstStyle>
            <a:lvl1pPr indent="-342900" lvl="0" marL="457200" marR="0" rtl="0" algn="l">
              <a:lnSpc>
                <a:spcPct val="100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00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00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00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00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sp>
        <p:nvSpPr>
          <p:cNvPr id="581" name="Google Shape;581;p150"/>
          <p:cNvSpPr txBox="1"/>
          <p:nvPr>
            <p:ph idx="3" type="title"/>
          </p:nvPr>
        </p:nvSpPr>
        <p:spPr>
          <a:xfrm>
            <a:off x="377250" y="332643"/>
            <a:ext cx="2264100" cy="1108800"/>
          </a:xfrm>
          <a:prstGeom prst="rect">
            <a:avLst/>
          </a:prstGeom>
          <a:noFill/>
          <a:ln>
            <a:noFill/>
          </a:ln>
        </p:spPr>
        <p:txBody>
          <a:bodyPr anchorCtr="0" anchor="t" bIns="91425" lIns="91425" spcFirstLastPara="1" rIns="91425" wrap="square" tIns="0">
            <a:noAutofit/>
          </a:bodyPr>
          <a:lstStyle>
            <a:lvl1pPr lvl="0"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6200"/>
              <a:buFont typeface="Arial"/>
              <a:buNone/>
              <a:defRPr b="1" i="0" sz="6200" u="none" cap="none" strike="noStrike">
                <a:solidFill>
                  <a:srgbClr val="FFFFFF"/>
                </a:solidFill>
                <a:latin typeface="Arial"/>
                <a:ea typeface="Arial"/>
                <a:cs typeface="Arial"/>
                <a:sym typeface="Arial"/>
              </a:defRPr>
            </a:lvl9pPr>
          </a:lstStyle>
          <a:p/>
        </p:txBody>
      </p:sp>
      <p:pic>
        <p:nvPicPr>
          <p:cNvPr id="582" name="Google Shape;582;p150"/>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583" name="Google Shape;583;p15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Nunito Sans"/>
              <a:ea typeface="Nunito Sans"/>
              <a:cs typeface="Nunito Sans"/>
              <a:sym typeface="Nunito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1">
    <p:spTree>
      <p:nvGrpSpPr>
        <p:cNvPr id="52" name="Shape 52"/>
        <p:cNvGrpSpPr/>
        <p:nvPr/>
      </p:nvGrpSpPr>
      <p:grpSpPr>
        <a:xfrm>
          <a:off x="0" y="0"/>
          <a:ext cx="0" cy="0"/>
          <a:chOff x="0" y="0"/>
          <a:chExt cx="0" cy="0"/>
        </a:xfrm>
      </p:grpSpPr>
      <p:sp>
        <p:nvSpPr>
          <p:cNvPr id="53" name="Google Shape;53;p9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4" name="Google Shape;54;p96"/>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55" name="Google Shape;55;p9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 name="Google Shape;56;p96"/>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7" name="Google Shape;57;p96"/>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8" name="Google Shape;58;p96"/>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9" name="Google Shape;59;p96"/>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itleOnly">
  <p:cSld name="TITLE_ONLY">
    <p:spTree>
      <p:nvGrpSpPr>
        <p:cNvPr id="584" name="Shape 584"/>
        <p:cNvGrpSpPr/>
        <p:nvPr/>
      </p:nvGrpSpPr>
      <p:grpSpPr>
        <a:xfrm>
          <a:off x="0" y="0"/>
          <a:ext cx="0" cy="0"/>
          <a:chOff x="0" y="0"/>
          <a:chExt cx="0" cy="0"/>
        </a:xfrm>
      </p:grpSpPr>
      <p:sp>
        <p:nvSpPr>
          <p:cNvPr id="585" name="Google Shape;585;p15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86" name="Google Shape;586;p151"/>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587" name="Google Shape;587;p151"/>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88" name="Google Shape;588;p151"/>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89" name="Google Shape;589;p151"/>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90" name="Google Shape;590;p151"/>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51"/>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592" name="Google Shape;592;p15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593" name="Shape 593"/>
        <p:cNvGrpSpPr/>
        <p:nvPr/>
      </p:nvGrpSpPr>
      <p:grpSpPr>
        <a:xfrm>
          <a:off x="0" y="0"/>
          <a:ext cx="0" cy="0"/>
          <a:chOff x="0" y="0"/>
          <a:chExt cx="0" cy="0"/>
        </a:xfrm>
      </p:grpSpPr>
      <p:sp>
        <p:nvSpPr>
          <p:cNvPr id="594" name="Google Shape;594;p15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95" name="Google Shape;595;p152"/>
          <p:cNvSpPr txBox="1"/>
          <p:nvPr/>
        </p:nvSpPr>
        <p:spPr>
          <a:xfrm>
            <a:off x="356075" y="377125"/>
            <a:ext cx="2377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Mono Medium"/>
              <a:ea typeface="Roboto Mono Medium"/>
              <a:cs typeface="Roboto Mono Medium"/>
              <a:sym typeface="Roboto Mono Medium"/>
            </a:endParaRPr>
          </a:p>
        </p:txBody>
      </p:sp>
      <p:sp>
        <p:nvSpPr>
          <p:cNvPr id="596" name="Google Shape;596;p152"/>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97" name="Google Shape;597;p152"/>
          <p:cNvSpPr txBox="1"/>
          <p:nvPr>
            <p:ph idx="1" type="body"/>
          </p:nvPr>
        </p:nvSpPr>
        <p:spPr>
          <a:xfrm>
            <a:off x="49674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98" name="Google Shape;598;p152"/>
          <p:cNvSpPr txBox="1"/>
          <p:nvPr>
            <p:ph idx="2" type="body"/>
          </p:nvPr>
        </p:nvSpPr>
        <p:spPr>
          <a:xfrm>
            <a:off x="678050" y="1068425"/>
            <a:ext cx="38367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599" name="Google Shape;599;p152"/>
          <p:cNvSpPr txBox="1"/>
          <p:nvPr>
            <p:ph idx="3" type="sldNum"/>
          </p:nvPr>
        </p:nvSpPr>
        <p:spPr>
          <a:xfrm>
            <a:off x="28" y="4736507"/>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00" name="Google Shape;600;p152"/>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601" name="Shape 601"/>
        <p:cNvGrpSpPr/>
        <p:nvPr/>
      </p:nvGrpSpPr>
      <p:grpSpPr>
        <a:xfrm>
          <a:off x="0" y="0"/>
          <a:ext cx="0" cy="0"/>
          <a:chOff x="0" y="0"/>
          <a:chExt cx="0" cy="0"/>
        </a:xfrm>
      </p:grpSpPr>
      <p:sp>
        <p:nvSpPr>
          <p:cNvPr id="602" name="Google Shape;602;p15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03" name="Google Shape;603;p153"/>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04" name="Google Shape;604;p153"/>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605" name="Google Shape;605;p153"/>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Split Half">
    <p:spTree>
      <p:nvGrpSpPr>
        <p:cNvPr id="606" name="Shape 606"/>
        <p:cNvGrpSpPr/>
        <p:nvPr/>
      </p:nvGrpSpPr>
      <p:grpSpPr>
        <a:xfrm>
          <a:off x="0" y="0"/>
          <a:ext cx="0" cy="0"/>
          <a:chOff x="0" y="0"/>
          <a:chExt cx="0" cy="0"/>
        </a:xfrm>
      </p:grpSpPr>
      <p:sp>
        <p:nvSpPr>
          <p:cNvPr id="607" name="Google Shape;607;p154"/>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5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09" name="Google Shape;609;p154"/>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10" name="Google Shape;610;p154"/>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1" name="Google Shape;611;p154"/>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2" name="Google Shape;612;p15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613" name="Google Shape;613;p154"/>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614" name="Google Shape;614;p154"/>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615" name="Google Shape;615;p154"/>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1">
  <p:cSld name="Split Half 1">
    <p:spTree>
      <p:nvGrpSpPr>
        <p:cNvPr id="616" name="Shape 616"/>
        <p:cNvGrpSpPr/>
        <p:nvPr/>
      </p:nvGrpSpPr>
      <p:grpSpPr>
        <a:xfrm>
          <a:off x="0" y="0"/>
          <a:ext cx="0" cy="0"/>
          <a:chOff x="0" y="0"/>
          <a:chExt cx="0" cy="0"/>
        </a:xfrm>
      </p:grpSpPr>
      <p:sp>
        <p:nvSpPr>
          <p:cNvPr id="617" name="Google Shape;617;p155"/>
          <p:cNvSpPr/>
          <p:nvPr/>
        </p:nvSpPr>
        <p:spPr>
          <a:xfrm>
            <a:off x="0" y="987875"/>
            <a:ext cx="4572000" cy="41556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5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19" name="Google Shape;619;p15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20" name="Google Shape;620;p155"/>
          <p:cNvSpPr txBox="1"/>
          <p:nvPr>
            <p:ph type="title"/>
          </p:nvPr>
        </p:nvSpPr>
        <p:spPr>
          <a:xfrm>
            <a:off x="5021125" y="1285862"/>
            <a:ext cx="36249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1" name="Google Shape;621;p155"/>
          <p:cNvSpPr txBox="1"/>
          <p:nvPr>
            <p:ph idx="2" type="title"/>
          </p:nvPr>
        </p:nvSpPr>
        <p:spPr>
          <a:xfrm>
            <a:off x="416810" y="1285862"/>
            <a:ext cx="3703200" cy="4629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2" name="Google Shape;622;p155"/>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623" name="Google Shape;623;p155"/>
          <p:cNvSpPr txBox="1"/>
          <p:nvPr>
            <p:ph idx="1" type="body"/>
          </p:nvPr>
        </p:nvSpPr>
        <p:spPr>
          <a:xfrm>
            <a:off x="5021125"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624" name="Google Shape;624;p155"/>
          <p:cNvSpPr txBox="1"/>
          <p:nvPr>
            <p:ph idx="3" type="body"/>
          </p:nvPr>
        </p:nvSpPr>
        <p:spPr>
          <a:xfrm>
            <a:off x="416810" y="1851095"/>
            <a:ext cx="3703200" cy="2811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625" name="Google Shape;625;p15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626" name="Google Shape;626;p155"/>
          <p:cNvSpPr txBox="1"/>
          <p:nvPr>
            <p:ph idx="4"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A">
  <p:cSld name="Split Quad 4 - A">
    <p:spTree>
      <p:nvGrpSpPr>
        <p:cNvPr id="627" name="Shape 627"/>
        <p:cNvGrpSpPr/>
        <p:nvPr/>
      </p:nvGrpSpPr>
      <p:grpSpPr>
        <a:xfrm>
          <a:off x="0" y="0"/>
          <a:ext cx="0" cy="0"/>
          <a:chOff x="0" y="0"/>
          <a:chExt cx="0" cy="0"/>
        </a:xfrm>
      </p:grpSpPr>
      <p:sp>
        <p:nvSpPr>
          <p:cNvPr id="628" name="Google Shape;628;p156"/>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9" name="Google Shape;629;p156"/>
          <p:cNvSpPr/>
          <p:nvPr/>
        </p:nvSpPr>
        <p:spPr>
          <a:xfrm>
            <a:off x="625025"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5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31" name="Google Shape;631;p15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32" name="Google Shape;632;p156"/>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33" name="Google Shape;633;p156"/>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634" name="Google Shape;634;p15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635" name="Google Shape;635;p156"/>
          <p:cNvSpPr/>
          <p:nvPr/>
        </p:nvSpPr>
        <p:spPr>
          <a:xfrm>
            <a:off x="4701900" y="95522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56"/>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37" name="Google Shape;637;p156"/>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38" name="Google Shape;638;p156"/>
          <p:cNvSpPr/>
          <p:nvPr/>
        </p:nvSpPr>
        <p:spPr>
          <a:xfrm>
            <a:off x="625025"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56"/>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40" name="Google Shape;640;p156"/>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41" name="Google Shape;641;p156"/>
          <p:cNvSpPr/>
          <p:nvPr/>
        </p:nvSpPr>
        <p:spPr>
          <a:xfrm>
            <a:off x="4701900" y="2890175"/>
            <a:ext cx="3820500" cy="1698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56"/>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643" name="Google Shape;643;p156"/>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Quad 4 - B">
  <p:cSld name="Split Quad 4 - B">
    <p:spTree>
      <p:nvGrpSpPr>
        <p:cNvPr id="644" name="Shape 644"/>
        <p:cNvGrpSpPr/>
        <p:nvPr/>
      </p:nvGrpSpPr>
      <p:grpSpPr>
        <a:xfrm>
          <a:off x="0" y="0"/>
          <a:ext cx="0" cy="0"/>
          <a:chOff x="0" y="0"/>
          <a:chExt cx="0" cy="0"/>
        </a:xfrm>
      </p:grpSpPr>
      <p:sp>
        <p:nvSpPr>
          <p:cNvPr id="645" name="Google Shape;645;p15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46" name="Google Shape;646;p157"/>
          <p:cNvSpPr/>
          <p:nvPr/>
        </p:nvSpPr>
        <p:spPr>
          <a:xfrm>
            <a:off x="625025"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5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48" name="Google Shape;648;p15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49" name="Google Shape;649;p157"/>
          <p:cNvSpPr txBox="1"/>
          <p:nvPr>
            <p:ph idx="2" type="title"/>
          </p:nvPr>
        </p:nvSpPr>
        <p:spPr>
          <a:xfrm>
            <a:off x="773750"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50" name="Google Shape;650;p157"/>
          <p:cNvSpPr txBox="1"/>
          <p:nvPr>
            <p:ph idx="1" type="body"/>
          </p:nvPr>
        </p:nvSpPr>
        <p:spPr>
          <a:xfrm>
            <a:off x="773741"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pic>
        <p:nvPicPr>
          <p:cNvPr id="651" name="Google Shape;651;p15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
        <p:nvSpPr>
          <p:cNvPr id="652" name="Google Shape;652;p157"/>
          <p:cNvSpPr/>
          <p:nvPr/>
        </p:nvSpPr>
        <p:spPr>
          <a:xfrm>
            <a:off x="4701900" y="95522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57"/>
          <p:cNvSpPr txBox="1"/>
          <p:nvPr>
            <p:ph idx="3" type="title"/>
          </p:nvPr>
        </p:nvSpPr>
        <p:spPr>
          <a:xfrm>
            <a:off x="4850625" y="111662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54" name="Google Shape;654;p157"/>
          <p:cNvSpPr txBox="1"/>
          <p:nvPr>
            <p:ph idx="4" type="body"/>
          </p:nvPr>
        </p:nvSpPr>
        <p:spPr>
          <a:xfrm>
            <a:off x="4850616" y="154622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55" name="Google Shape;655;p157"/>
          <p:cNvSpPr/>
          <p:nvPr/>
        </p:nvSpPr>
        <p:spPr>
          <a:xfrm>
            <a:off x="625025"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57"/>
          <p:cNvSpPr txBox="1"/>
          <p:nvPr>
            <p:ph idx="5" type="title"/>
          </p:nvPr>
        </p:nvSpPr>
        <p:spPr>
          <a:xfrm>
            <a:off x="773750"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57" name="Google Shape;657;p157"/>
          <p:cNvSpPr txBox="1"/>
          <p:nvPr>
            <p:ph idx="6" type="body"/>
          </p:nvPr>
        </p:nvSpPr>
        <p:spPr>
          <a:xfrm>
            <a:off x="773741"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658" name="Google Shape;658;p157"/>
          <p:cNvSpPr/>
          <p:nvPr/>
        </p:nvSpPr>
        <p:spPr>
          <a:xfrm>
            <a:off x="4701900" y="2890175"/>
            <a:ext cx="3820500" cy="1698600"/>
          </a:xfrm>
          <a:prstGeom prst="rect">
            <a:avLst/>
          </a:prstGeom>
          <a:solidFill>
            <a:srgbClr val="018B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57"/>
          <p:cNvSpPr txBox="1"/>
          <p:nvPr>
            <p:ph idx="7" type="title"/>
          </p:nvPr>
        </p:nvSpPr>
        <p:spPr>
          <a:xfrm>
            <a:off x="4850625" y="3051575"/>
            <a:ext cx="3522900" cy="572700"/>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660" name="Google Shape;660;p157"/>
          <p:cNvSpPr txBox="1"/>
          <p:nvPr>
            <p:ph idx="8" type="body"/>
          </p:nvPr>
        </p:nvSpPr>
        <p:spPr>
          <a:xfrm>
            <a:off x="4850616" y="3481175"/>
            <a:ext cx="3522900" cy="788700"/>
          </a:xfrm>
          <a:prstGeom prst="rect">
            <a:avLst/>
          </a:prstGeom>
          <a:noFill/>
          <a:ln>
            <a:noFill/>
          </a:ln>
        </p:spPr>
        <p:txBody>
          <a:bodyPr anchorCtr="0" anchor="t" bIns="0" lIns="0" spcFirstLastPara="1" rIns="0" wrap="square" tIns="0">
            <a:normAutofit/>
          </a:bodyPr>
          <a:lstStyle>
            <a:lvl1pPr indent="-317500" lvl="0" marL="457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15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spTree>
      <p:nvGrpSpPr>
        <p:cNvPr id="661" name="Shape 661"/>
        <p:cNvGrpSpPr/>
        <p:nvPr/>
      </p:nvGrpSpPr>
      <p:grpSpPr>
        <a:xfrm>
          <a:off x="0" y="0"/>
          <a:ext cx="0" cy="0"/>
          <a:chOff x="0" y="0"/>
          <a:chExt cx="0" cy="0"/>
        </a:xfrm>
      </p:grpSpPr>
      <p:sp>
        <p:nvSpPr>
          <p:cNvPr id="662" name="Google Shape;662;p158"/>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5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64" name="Google Shape;664;p15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65" name="Google Shape;665;p15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66" name="Google Shape;666;p15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67" name="Google Shape;667;p15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1">
  <p:cSld name="Media 1">
    <p:spTree>
      <p:nvGrpSpPr>
        <p:cNvPr id="668" name="Shape 668"/>
        <p:cNvGrpSpPr/>
        <p:nvPr/>
      </p:nvGrpSpPr>
      <p:grpSpPr>
        <a:xfrm>
          <a:off x="0" y="0"/>
          <a:ext cx="0" cy="0"/>
          <a:chOff x="0" y="0"/>
          <a:chExt cx="0" cy="0"/>
        </a:xfrm>
      </p:grpSpPr>
      <p:sp>
        <p:nvSpPr>
          <p:cNvPr id="669" name="Google Shape;669;p15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70" name="Google Shape;670;p159"/>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71" name="Google Shape;671;p159"/>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72" name="Google Shape;672;p159"/>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73" name="Google Shape;673;p15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p:cSld name="Media (Without Graph)">
    <p:spTree>
      <p:nvGrpSpPr>
        <p:cNvPr id="674" name="Shape 674"/>
        <p:cNvGrpSpPr/>
        <p:nvPr/>
      </p:nvGrpSpPr>
      <p:grpSpPr>
        <a:xfrm>
          <a:off x="0" y="0"/>
          <a:ext cx="0" cy="0"/>
          <a:chOff x="0" y="0"/>
          <a:chExt cx="0" cy="0"/>
        </a:xfrm>
      </p:grpSpPr>
      <p:sp>
        <p:nvSpPr>
          <p:cNvPr id="675" name="Google Shape;675;p160"/>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6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77" name="Google Shape;677;p160"/>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78" name="Google Shape;678;p160"/>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79" name="Google Shape;679;p160"/>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60" name="Shape 60"/>
        <p:cNvGrpSpPr/>
        <p:nvPr/>
      </p:nvGrpSpPr>
      <p:grpSpPr>
        <a:xfrm>
          <a:off x="0" y="0"/>
          <a:ext cx="0" cy="0"/>
          <a:chOff x="0" y="0"/>
          <a:chExt cx="0" cy="0"/>
        </a:xfrm>
      </p:grpSpPr>
      <p:sp>
        <p:nvSpPr>
          <p:cNvPr id="61" name="Google Shape;61;p97"/>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2" name="Google Shape;62;p97"/>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3" name="Google Shape;63;p97"/>
          <p:cNvSpPr txBox="1"/>
          <p:nvPr>
            <p:ph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pic>
        <p:nvPicPr>
          <p:cNvPr id="64" name="Google Shape;64;p97"/>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Without Graph) 1">
  <p:cSld name="Media (Without Graph) 1">
    <p:spTree>
      <p:nvGrpSpPr>
        <p:cNvPr id="680" name="Shape 680"/>
        <p:cNvGrpSpPr/>
        <p:nvPr/>
      </p:nvGrpSpPr>
      <p:grpSpPr>
        <a:xfrm>
          <a:off x="0" y="0"/>
          <a:ext cx="0" cy="0"/>
          <a:chOff x="0" y="0"/>
          <a:chExt cx="0" cy="0"/>
        </a:xfrm>
      </p:grpSpPr>
      <p:sp>
        <p:nvSpPr>
          <p:cNvPr id="681" name="Google Shape;681;p16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82" name="Google Shape;682;p161"/>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83" name="Google Shape;683;p161"/>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pic>
        <p:nvPicPr>
          <p:cNvPr id="684" name="Google Shape;684;p161"/>
          <p:cNvPicPr preferRelativeResize="0"/>
          <p:nvPr/>
        </p:nvPicPr>
        <p:blipFill rotWithShape="1">
          <a:blip r:embed="rId2">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2"/>
        </a:solidFill>
      </p:bgPr>
    </p:bg>
    <p:spTree>
      <p:nvGrpSpPr>
        <p:cNvPr id="685" name="Shape 685"/>
        <p:cNvGrpSpPr/>
        <p:nvPr/>
      </p:nvGrpSpPr>
      <p:grpSpPr>
        <a:xfrm>
          <a:off x="0" y="0"/>
          <a:ext cx="0" cy="0"/>
          <a:chOff x="0" y="0"/>
          <a:chExt cx="0" cy="0"/>
        </a:xfrm>
      </p:grpSpPr>
      <p:sp>
        <p:nvSpPr>
          <p:cNvPr id="686" name="Google Shape;686;p16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87" name="Google Shape;687;p162"/>
          <p:cNvPicPr preferRelativeResize="0"/>
          <p:nvPr/>
        </p:nvPicPr>
        <p:blipFill rotWithShape="1">
          <a:blip r:embed="rId2">
            <a:alphaModFix/>
          </a:blip>
          <a:srcRect b="0" l="0" r="21377" t="0"/>
          <a:stretch/>
        </p:blipFill>
        <p:spPr>
          <a:xfrm>
            <a:off x="3539825" y="-955975"/>
            <a:ext cx="5604174" cy="7128174"/>
          </a:xfrm>
          <a:prstGeom prst="rect">
            <a:avLst/>
          </a:prstGeom>
          <a:noFill/>
          <a:ln>
            <a:noFill/>
          </a:ln>
        </p:spPr>
      </p:pic>
      <p:sp>
        <p:nvSpPr>
          <p:cNvPr id="688" name="Google Shape;688;p162"/>
          <p:cNvSpPr txBox="1"/>
          <p:nvPr>
            <p:ph type="title"/>
          </p:nvPr>
        </p:nvSpPr>
        <p:spPr>
          <a:xfrm>
            <a:off x="1089950" y="906675"/>
            <a:ext cx="6060000" cy="1678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p:txBody>
      </p:sp>
      <p:sp>
        <p:nvSpPr>
          <p:cNvPr id="689" name="Google Shape;689;p162"/>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690" name="Google Shape;690;p162"/>
          <p:cNvSpPr txBox="1"/>
          <p:nvPr>
            <p:ph idx="1" type="subTitle"/>
          </p:nvPr>
        </p:nvSpPr>
        <p:spPr>
          <a:xfrm>
            <a:off x="1089950" y="2649482"/>
            <a:ext cx="3170700" cy="449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Arial"/>
              <a:buNone/>
              <a:defRPr b="0" i="0" sz="1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1" name="Google Shape;691;p162"/>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s - Different Colors">
  <p:cSld name="Sections - Different Colors">
    <p:bg>
      <p:bgPr>
        <a:noFill/>
      </p:bgPr>
    </p:bg>
    <p:spTree>
      <p:nvGrpSpPr>
        <p:cNvPr id="692" name="Shape 692"/>
        <p:cNvGrpSpPr/>
        <p:nvPr/>
      </p:nvGrpSpPr>
      <p:grpSpPr>
        <a:xfrm>
          <a:off x="0" y="0"/>
          <a:ext cx="0" cy="0"/>
          <a:chOff x="0" y="0"/>
          <a:chExt cx="0" cy="0"/>
        </a:xfrm>
      </p:grpSpPr>
      <p:sp>
        <p:nvSpPr>
          <p:cNvPr id="693" name="Google Shape;693;p16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94" name="Google Shape;694;p163"/>
          <p:cNvPicPr preferRelativeResize="0"/>
          <p:nvPr/>
        </p:nvPicPr>
        <p:blipFill rotWithShape="1">
          <a:blip r:embed="rId2">
            <a:alphaModFix amt="10000"/>
          </a:blip>
          <a:srcRect b="-1080" l="1900" r="34748" t="1080"/>
          <a:stretch/>
        </p:blipFill>
        <p:spPr>
          <a:xfrm>
            <a:off x="5616468" y="215450"/>
            <a:ext cx="4043832" cy="5143499"/>
          </a:xfrm>
          <a:prstGeom prst="rect">
            <a:avLst/>
          </a:prstGeom>
          <a:noFill/>
          <a:ln>
            <a:noFill/>
          </a:ln>
        </p:spPr>
      </p:pic>
      <p:pic>
        <p:nvPicPr>
          <p:cNvPr id="695" name="Google Shape;695;p163"/>
          <p:cNvPicPr preferRelativeResize="0"/>
          <p:nvPr/>
        </p:nvPicPr>
        <p:blipFill rotWithShape="1">
          <a:blip r:embed="rId3">
            <a:alphaModFix/>
          </a:blip>
          <a:srcRect b="0" l="0" r="0" t="0"/>
          <a:stretch/>
        </p:blipFill>
        <p:spPr>
          <a:xfrm>
            <a:off x="8447450" y="4830388"/>
            <a:ext cx="548641" cy="205819"/>
          </a:xfrm>
          <a:prstGeom prst="rect">
            <a:avLst/>
          </a:prstGeom>
          <a:noFill/>
          <a:ln>
            <a:noFill/>
          </a:ln>
        </p:spPr>
      </p:pic>
      <p:sp>
        <p:nvSpPr>
          <p:cNvPr id="696" name="Google Shape;696;p163"/>
          <p:cNvSpPr txBox="1"/>
          <p:nvPr>
            <p:ph type="title"/>
          </p:nvPr>
        </p:nvSpPr>
        <p:spPr>
          <a:xfrm>
            <a:off x="682650" y="1808555"/>
            <a:ext cx="7425300" cy="1536000"/>
          </a:xfrm>
          <a:prstGeom prst="rect">
            <a:avLst/>
          </a:prstGeom>
          <a:noFill/>
          <a:ln>
            <a:noFill/>
          </a:ln>
        </p:spPr>
        <p:txBody>
          <a:bodyPr anchorCtr="0" anchor="t" bIns="91425" lIns="0" spcFirstLastPara="1" rIns="91425" wrap="square" tIns="91425">
            <a:noAutofit/>
          </a:bodyPr>
          <a:lstStyle>
            <a:lvl1pPr lvl="0" marR="0" rtl="0" algn="l">
              <a:lnSpc>
                <a:spcPct val="100000"/>
              </a:lnSpc>
              <a:spcBef>
                <a:spcPts val="0"/>
              </a:spcBef>
              <a:spcAft>
                <a:spcPts val="0"/>
              </a:spcAft>
              <a:buClr>
                <a:srgbClr val="018BFF"/>
              </a:buClr>
              <a:buSzPts val="3600"/>
              <a:buFont typeface="Arial"/>
              <a:buNone/>
              <a:defRPr b="1" i="0" sz="3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3600"/>
              <a:buFont typeface="Arial"/>
              <a:buNone/>
              <a:defRPr b="0" i="0" sz="3600" u="none" cap="none" strike="noStrike">
                <a:solidFill>
                  <a:srgbClr val="018BFF"/>
                </a:solidFill>
                <a:latin typeface="Arial"/>
                <a:ea typeface="Arial"/>
                <a:cs typeface="Arial"/>
                <a:sym typeface="Arial"/>
              </a:defRPr>
            </a:lvl9pPr>
          </a:lstStyle>
          <a:p/>
        </p:txBody>
      </p:sp>
      <p:sp>
        <p:nvSpPr>
          <p:cNvPr id="697" name="Google Shape;697;p163"/>
          <p:cNvSpPr txBox="1"/>
          <p:nvPr>
            <p:ph idx="1" type="subTitle"/>
          </p:nvPr>
        </p:nvSpPr>
        <p:spPr>
          <a:xfrm>
            <a:off x="664700" y="2856788"/>
            <a:ext cx="4760700" cy="925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1pPr>
            <a:lvl2pPr lvl="1"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2pPr>
            <a:lvl3pPr lvl="2"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3pPr>
            <a:lvl4pPr lvl="3"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4pPr>
            <a:lvl5pPr lvl="4"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5pPr>
            <a:lvl6pPr lvl="5"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6pPr>
            <a:lvl7pPr lvl="6"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7pPr>
            <a:lvl8pPr lvl="7"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8pPr>
            <a:lvl9pPr lvl="8" marR="0" rtl="0" algn="l">
              <a:lnSpc>
                <a:spcPct val="100000"/>
              </a:lnSpc>
              <a:spcBef>
                <a:spcPts val="0"/>
              </a:spcBef>
              <a:spcAft>
                <a:spcPts val="0"/>
              </a:spcAft>
              <a:buClr>
                <a:srgbClr val="018BFF"/>
              </a:buClr>
              <a:buSzPts val="1600"/>
              <a:buFont typeface="Arial"/>
              <a:buNone/>
              <a:defRPr b="0" i="0" sz="1600" u="none" cap="none" strike="noStrike">
                <a:solidFill>
                  <a:srgbClr val="018BFF"/>
                </a:solidFill>
                <a:latin typeface="Arial"/>
                <a:ea typeface="Arial"/>
                <a:cs typeface="Arial"/>
                <a:sym typeface="Aria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698" name="Shape 698"/>
        <p:cNvGrpSpPr/>
        <p:nvPr/>
      </p:nvGrpSpPr>
      <p:grpSpPr>
        <a:xfrm>
          <a:off x="0" y="0"/>
          <a:ext cx="0" cy="0"/>
          <a:chOff x="0" y="0"/>
          <a:chExt cx="0" cy="0"/>
        </a:xfrm>
      </p:grpSpPr>
      <p:sp>
        <p:nvSpPr>
          <p:cNvPr id="699" name="Google Shape;699;p165"/>
          <p:cNvSpPr/>
          <p:nvPr/>
        </p:nvSpPr>
        <p:spPr>
          <a:xfrm>
            <a:off x="25" y="-25"/>
            <a:ext cx="3486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65"/>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01" name="Google Shape;701;p165"/>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702" name="Google Shape;702;p165"/>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03" name="Google Shape;703;p165"/>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4" name="Google Shape;704;p165"/>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5" name="Google Shape;705;p165"/>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06" name="Google Shape;706;p165"/>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7" name="Google Shape;707;p165"/>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08" name="Google Shape;708;p165"/>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09" name="Google Shape;709;p165"/>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1">
  <p:cSld name="3 columns 1">
    <p:spTree>
      <p:nvGrpSpPr>
        <p:cNvPr id="710" name="Shape 710"/>
        <p:cNvGrpSpPr/>
        <p:nvPr/>
      </p:nvGrpSpPr>
      <p:grpSpPr>
        <a:xfrm>
          <a:off x="0" y="0"/>
          <a:ext cx="0" cy="0"/>
          <a:chOff x="0" y="0"/>
          <a:chExt cx="0" cy="0"/>
        </a:xfrm>
      </p:grpSpPr>
      <p:sp>
        <p:nvSpPr>
          <p:cNvPr id="711" name="Google Shape;711;p16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12" name="Google Shape;712;p166"/>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713" name="Google Shape;713;p166"/>
          <p:cNvSpPr txBox="1"/>
          <p:nvPr>
            <p:ph type="title"/>
          </p:nvPr>
        </p:nvSpPr>
        <p:spPr>
          <a:xfrm>
            <a:off x="6780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14" name="Google Shape;714;p166"/>
          <p:cNvSpPr txBox="1"/>
          <p:nvPr>
            <p:ph idx="1" type="subTitle"/>
          </p:nvPr>
        </p:nvSpPr>
        <p:spPr>
          <a:xfrm>
            <a:off x="6780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166"/>
          <p:cNvSpPr txBox="1"/>
          <p:nvPr>
            <p:ph idx="2" type="title"/>
          </p:nvPr>
        </p:nvSpPr>
        <p:spPr>
          <a:xfrm>
            <a:off x="678050" y="368825"/>
            <a:ext cx="8046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16" name="Google Shape;716;p166"/>
          <p:cNvSpPr txBox="1"/>
          <p:nvPr>
            <p:ph idx="3" type="title"/>
          </p:nvPr>
        </p:nvSpPr>
        <p:spPr>
          <a:xfrm>
            <a:off x="357410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17" name="Google Shape;717;p166"/>
          <p:cNvSpPr txBox="1"/>
          <p:nvPr>
            <p:ph idx="4" type="subTitle"/>
          </p:nvPr>
        </p:nvSpPr>
        <p:spPr>
          <a:xfrm>
            <a:off x="357410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166"/>
          <p:cNvSpPr txBox="1"/>
          <p:nvPr>
            <p:ph idx="5" type="title"/>
          </p:nvPr>
        </p:nvSpPr>
        <p:spPr>
          <a:xfrm>
            <a:off x="6470150" y="1143000"/>
            <a:ext cx="2334000" cy="113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6000"/>
              <a:buFont typeface="Arial"/>
              <a:buNone/>
              <a:defRPr b="1" i="0" sz="6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6400"/>
              <a:buFont typeface="Arial"/>
              <a:buNone/>
              <a:defRPr b="1" i="0" sz="6400" u="none" cap="none" strike="noStrike">
                <a:solidFill>
                  <a:schemeClr val="dk2"/>
                </a:solidFill>
                <a:latin typeface="Arial"/>
                <a:ea typeface="Arial"/>
                <a:cs typeface="Arial"/>
                <a:sym typeface="Arial"/>
              </a:defRPr>
            </a:lvl9pPr>
          </a:lstStyle>
          <a:p/>
        </p:txBody>
      </p:sp>
      <p:sp>
        <p:nvSpPr>
          <p:cNvPr id="719" name="Google Shape;719;p166"/>
          <p:cNvSpPr txBox="1"/>
          <p:nvPr>
            <p:ph idx="6" type="subTitle"/>
          </p:nvPr>
        </p:nvSpPr>
        <p:spPr>
          <a:xfrm>
            <a:off x="6470150" y="2276475"/>
            <a:ext cx="2334000" cy="11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0" name="Google Shape;720;p166"/>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Half">
  <p:cSld name="MAIN_POINT">
    <p:spTree>
      <p:nvGrpSpPr>
        <p:cNvPr id="65" name="Shape 65"/>
        <p:cNvGrpSpPr/>
        <p:nvPr/>
      </p:nvGrpSpPr>
      <p:grpSpPr>
        <a:xfrm>
          <a:off x="0" y="0"/>
          <a:ext cx="0" cy="0"/>
          <a:chOff x="0" y="0"/>
          <a:chExt cx="0" cy="0"/>
        </a:xfrm>
      </p:grpSpPr>
      <p:sp>
        <p:nvSpPr>
          <p:cNvPr id="66" name="Google Shape;66;p98"/>
          <p:cNvSpPr/>
          <p:nvPr/>
        </p:nvSpPr>
        <p:spPr>
          <a:xfrm>
            <a:off x="0" y="0"/>
            <a:ext cx="4572000" cy="5143500"/>
          </a:xfrm>
          <a:prstGeom prst="rect">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68" name="Google Shape;68;p98"/>
          <p:cNvPicPr preferRelativeResize="0"/>
          <p:nvPr/>
        </p:nvPicPr>
        <p:blipFill rotWithShape="1">
          <a:blip r:embed="rId2">
            <a:alphaModFix/>
          </a:blip>
          <a:srcRect b="0" l="0" r="41740" t="56174"/>
          <a:stretch/>
        </p:blipFill>
        <p:spPr>
          <a:xfrm>
            <a:off x="6915975" y="-77175"/>
            <a:ext cx="2334126" cy="1296375"/>
          </a:xfrm>
          <a:prstGeom prst="rect">
            <a:avLst/>
          </a:prstGeom>
          <a:noFill/>
          <a:ln>
            <a:noFill/>
          </a:ln>
        </p:spPr>
      </p:pic>
      <p:sp>
        <p:nvSpPr>
          <p:cNvPr id="69" name="Google Shape;69;p98"/>
          <p:cNvSpPr txBox="1"/>
          <p:nvPr>
            <p:ph type="title"/>
          </p:nvPr>
        </p:nvSpPr>
        <p:spPr>
          <a:xfrm>
            <a:off x="5021125" y="368825"/>
            <a:ext cx="36249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 name="Google Shape;70;p98"/>
          <p:cNvSpPr txBox="1"/>
          <p:nvPr>
            <p:ph idx="2" type="title"/>
          </p:nvPr>
        </p:nvSpPr>
        <p:spPr>
          <a:xfrm>
            <a:off x="416810" y="368825"/>
            <a:ext cx="37032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FFFFFF"/>
              </a:buClr>
              <a:buSzPts val="2400"/>
              <a:buFont typeface="Arial"/>
              <a:buNone/>
              <a:defRPr b="1" i="0" sz="24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1" name="Google Shape;71;p98"/>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 </a:t>
            </a:r>
            <a:r>
              <a:rPr b="0" i="0" lang="en" sz="700" u="none" cap="none" strike="noStrike">
                <a:solidFill>
                  <a:schemeClr val="lt1"/>
                </a:solidFill>
                <a:latin typeface="Arial"/>
                <a:ea typeface="Arial"/>
                <a:cs typeface="Arial"/>
                <a:sym typeface="Arial"/>
              </a:rPr>
              <a:t>2023 Neo4j, Inc. All rights reserved.</a:t>
            </a:r>
            <a:endParaRPr b="0" i="0" sz="700" u="none" cap="none" strike="noStrike">
              <a:solidFill>
                <a:schemeClr val="lt1"/>
              </a:solidFill>
              <a:latin typeface="Arial"/>
              <a:ea typeface="Arial"/>
              <a:cs typeface="Arial"/>
              <a:sym typeface="Arial"/>
            </a:endParaRPr>
          </a:p>
        </p:txBody>
      </p:sp>
      <p:sp>
        <p:nvSpPr>
          <p:cNvPr id="72" name="Google Shape;72;p98"/>
          <p:cNvSpPr txBox="1"/>
          <p:nvPr>
            <p:ph idx="1" type="body"/>
          </p:nvPr>
        </p:nvSpPr>
        <p:spPr>
          <a:xfrm>
            <a:off x="5021125"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1pPr>
            <a:lvl2pPr indent="-330200" lvl="1" marL="914400" marR="0" rtl="0" algn="l">
              <a:lnSpc>
                <a:spcPct val="115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1150" lvl="3" marL="1828800" marR="0" rtl="0" algn="l">
              <a:lnSpc>
                <a:spcPct val="115000"/>
              </a:lnSpc>
              <a:spcBef>
                <a:spcPts val="0"/>
              </a:spcBef>
              <a:spcAft>
                <a:spcPts val="0"/>
              </a:spcAft>
              <a:buClr>
                <a:srgbClr val="000000"/>
              </a:buClr>
              <a:buSzPts val="1300"/>
              <a:buFont typeface="Arial"/>
              <a:buChar char="◦"/>
              <a:defRPr b="0" i="0" sz="1300" u="none" cap="none" strike="noStrike">
                <a:solidFill>
                  <a:srgbClr val="000000"/>
                </a:solidFill>
                <a:latin typeface="Arial"/>
                <a:ea typeface="Arial"/>
                <a:cs typeface="Arial"/>
                <a:sym typeface="Arial"/>
              </a:defRPr>
            </a:lvl4pPr>
            <a:lvl5pPr indent="-304800" lvl="4" marL="22860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298450" lvl="5" marL="27432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15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
        <p:nvSpPr>
          <p:cNvPr id="73" name="Google Shape;73;p98"/>
          <p:cNvSpPr txBox="1"/>
          <p:nvPr>
            <p:ph idx="3" type="body"/>
          </p:nvPr>
        </p:nvSpPr>
        <p:spPr>
          <a:xfrm>
            <a:off x="416810" y="1068425"/>
            <a:ext cx="3703200" cy="3480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30200" lvl="1" marL="914400" marR="0" rtl="0" algn="l">
              <a:lnSpc>
                <a:spcPct val="115000"/>
              </a:lnSpc>
              <a:spcBef>
                <a:spcPts val="0"/>
              </a:spcBef>
              <a:spcAft>
                <a:spcPts val="0"/>
              </a:spcAft>
              <a:buClr>
                <a:srgbClr val="FFFFFF"/>
              </a:buClr>
              <a:buSzPts val="1600"/>
              <a:buFont typeface="Arial"/>
              <a:buChar char="◦"/>
              <a:defRPr b="0" i="0" sz="1600" u="none" cap="none" strike="noStrike">
                <a:solidFill>
                  <a:srgbClr val="FFFFFF"/>
                </a:solidFill>
                <a:latin typeface="Arial"/>
                <a:ea typeface="Arial"/>
                <a:cs typeface="Arial"/>
                <a:sym typeface="Arial"/>
              </a:defRPr>
            </a:lvl2pPr>
            <a:lvl3pPr indent="-317500" lvl="2" marL="1371600" marR="0" rtl="0" algn="l">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1150" lvl="3" marL="1828800" marR="0" rtl="0" algn="l">
              <a:lnSpc>
                <a:spcPct val="115000"/>
              </a:lnSpc>
              <a:spcBef>
                <a:spcPts val="0"/>
              </a:spcBef>
              <a:spcAft>
                <a:spcPts val="0"/>
              </a:spcAft>
              <a:buClr>
                <a:srgbClr val="FFFFFF"/>
              </a:buClr>
              <a:buSzPts val="1300"/>
              <a:buFont typeface="Arial"/>
              <a:buChar char="◦"/>
              <a:defRPr b="0" i="0" sz="1300" u="none" cap="none" strike="noStrike">
                <a:solidFill>
                  <a:srgbClr val="FFFFFF"/>
                </a:solidFill>
                <a:latin typeface="Arial"/>
                <a:ea typeface="Arial"/>
                <a:cs typeface="Arial"/>
                <a:sym typeface="Arial"/>
              </a:defRPr>
            </a:lvl4pPr>
            <a:lvl5pPr indent="-304800" lvl="4" marL="2286000" marR="0" rtl="0" algn="l">
              <a:lnSpc>
                <a:spcPct val="115000"/>
              </a:lnSpc>
              <a:spcBef>
                <a:spcPts val="0"/>
              </a:spcBef>
              <a:spcAft>
                <a:spcPts val="0"/>
              </a:spcAft>
              <a:buClr>
                <a:srgbClr val="FFFFFF"/>
              </a:buClr>
              <a:buSzPts val="1200"/>
              <a:buFont typeface="Arial"/>
              <a:buChar char="•"/>
              <a:defRPr b="0" i="0" sz="1200" u="none" cap="none" strike="noStrike">
                <a:solidFill>
                  <a:srgbClr val="FFFFFF"/>
                </a:solidFill>
                <a:latin typeface="Arial"/>
                <a:ea typeface="Arial"/>
                <a:cs typeface="Arial"/>
                <a:sym typeface="Arial"/>
              </a:defRPr>
            </a:lvl5pPr>
            <a:lvl6pPr indent="-298450" lvl="5" marL="27432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6pPr>
            <a:lvl7pPr indent="-298450" lvl="6" marL="32004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7pPr>
            <a:lvl8pPr indent="-298450" lvl="7" marL="36576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8pPr>
            <a:lvl9pPr indent="-298450" lvl="8" marL="4114800" marR="0" rtl="0" algn="l">
              <a:lnSpc>
                <a:spcPct val="115000"/>
              </a:lnSpc>
              <a:spcBef>
                <a:spcPts val="0"/>
              </a:spcBef>
              <a:spcAft>
                <a:spcPts val="0"/>
              </a:spcAft>
              <a:buClr>
                <a:srgbClr val="FFFFFF"/>
              </a:buClr>
              <a:buSzPts val="1100"/>
              <a:buFont typeface="Arial"/>
              <a:buChar char="•"/>
              <a:defRPr b="0" i="0" sz="1100" u="none" cap="none" strike="noStrike">
                <a:solidFill>
                  <a:srgbClr val="FFFFFF"/>
                </a:solidFill>
                <a:latin typeface="Arial"/>
                <a:ea typeface="Arial"/>
                <a:cs typeface="Arial"/>
                <a:sym typeface="Arial"/>
              </a:defRPr>
            </a:lvl9pPr>
          </a:lstStyle>
          <a:p/>
        </p:txBody>
      </p:sp>
      <p:pic>
        <p:nvPicPr>
          <p:cNvPr id="74" name="Google Shape;74;p98"/>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6.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theme" Target="../theme/theme5.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5" Type="http://schemas.openxmlformats.org/officeDocument/2006/relationships/slideLayout" Target="../slideLayouts/slideLayout49.xml"/><Relationship Id="rId19" Type="http://schemas.openxmlformats.org/officeDocument/2006/relationships/theme" Target="../theme/theme2.xml"/><Relationship Id="rId6" Type="http://schemas.openxmlformats.org/officeDocument/2006/relationships/slideLayout" Target="../slideLayouts/slideLayout50.xml"/><Relationship Id="rId18" Type="http://schemas.openxmlformats.org/officeDocument/2006/relationships/slideLayout" Target="../slideLayouts/slideLayout62.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2.xml"/><Relationship Id="rId11" Type="http://schemas.openxmlformats.org/officeDocument/2006/relationships/slideLayout" Target="../slideLayouts/slideLayout73.xml"/><Relationship Id="rId22" Type="http://schemas.openxmlformats.org/officeDocument/2006/relationships/slideLayout" Target="../slideLayouts/slideLayout84.xml"/><Relationship Id="rId10" Type="http://schemas.openxmlformats.org/officeDocument/2006/relationships/slideLayout" Target="../slideLayouts/slideLayout72.xml"/><Relationship Id="rId21" Type="http://schemas.openxmlformats.org/officeDocument/2006/relationships/slideLayout" Target="../slideLayouts/slideLayout83.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23" Type="http://schemas.openxmlformats.org/officeDocument/2006/relationships/theme" Target="../theme/theme4.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5" Type="http://schemas.openxmlformats.org/officeDocument/2006/relationships/slideLayout" Target="../slideLayouts/slideLayout67.xml"/><Relationship Id="rId19" Type="http://schemas.openxmlformats.org/officeDocument/2006/relationships/slideLayout" Target="../slideLayouts/slideLayout81.xml"/><Relationship Id="rId6" Type="http://schemas.openxmlformats.org/officeDocument/2006/relationships/slideLayout" Target="../slideLayouts/slideLayout68.xml"/><Relationship Id="rId18" Type="http://schemas.openxmlformats.org/officeDocument/2006/relationships/slideLayout" Target="../slideLayouts/slideLayout80.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4"/>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7" name="Google Shape;7;p54"/>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453"/>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453"/>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p7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81" name="Google Shape;381;p76"/>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1" name="Shape 541"/>
        <p:cNvGrpSpPr/>
        <p:nvPr/>
      </p:nvGrpSpPr>
      <p:grpSpPr>
        <a:xfrm>
          <a:off x="0" y="0"/>
          <a:ext cx="0" cy="0"/>
          <a:chOff x="0" y="0"/>
          <a:chExt cx="0" cy="0"/>
        </a:xfrm>
      </p:grpSpPr>
      <p:sp>
        <p:nvSpPr>
          <p:cNvPr id="542" name="Google Shape;542;p1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43" name="Google Shape;543;p10"/>
          <p:cNvSpPr txBox="1"/>
          <p:nvPr/>
        </p:nvSpPr>
        <p:spPr>
          <a:xfrm>
            <a:off x="678050" y="4774132"/>
            <a:ext cx="7531500" cy="30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999999"/>
                </a:solidFill>
                <a:latin typeface="Arial"/>
                <a:ea typeface="Arial"/>
                <a:cs typeface="Arial"/>
                <a:sym typeface="Arial"/>
              </a:rPr>
              <a:t>© </a:t>
            </a:r>
            <a:r>
              <a:rPr b="0" i="0" lang="en" sz="700" u="none" cap="none" strike="noStrike">
                <a:solidFill>
                  <a:srgbClr val="999999"/>
                </a:solidFill>
                <a:latin typeface="Arial"/>
                <a:ea typeface="Arial"/>
                <a:cs typeface="Arial"/>
                <a:sym typeface="Arial"/>
              </a:rPr>
              <a:t>2023 Neo4j, Inc. All rights reserved.</a:t>
            </a:r>
            <a:endParaRPr b="0" i="0" sz="7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32.png"/><Relationship Id="rId5" Type="http://schemas.openxmlformats.org/officeDocument/2006/relationships/image" Target="../media/image45.png"/><Relationship Id="rId6" Type="http://schemas.openxmlformats.org/officeDocument/2006/relationships/image" Target="../media/image37.png"/><Relationship Id="rId7" Type="http://schemas.openxmlformats.org/officeDocument/2006/relationships/image" Target="../media/image41.png"/><Relationship Id="rId8"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0" Type="http://schemas.openxmlformats.org/officeDocument/2006/relationships/image" Target="../media/image77.png"/><Relationship Id="rId22" Type="http://schemas.openxmlformats.org/officeDocument/2006/relationships/image" Target="../media/image61.png"/><Relationship Id="rId21" Type="http://schemas.openxmlformats.org/officeDocument/2006/relationships/image" Target="../media/image58.png"/><Relationship Id="rId24" Type="http://schemas.openxmlformats.org/officeDocument/2006/relationships/image" Target="../media/image73.png"/><Relationship Id="rId23" Type="http://schemas.openxmlformats.org/officeDocument/2006/relationships/image" Target="../media/image63.png"/><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55.png"/><Relationship Id="rId4" Type="http://schemas.openxmlformats.org/officeDocument/2006/relationships/image" Target="../media/image39.png"/><Relationship Id="rId9" Type="http://schemas.openxmlformats.org/officeDocument/2006/relationships/image" Target="../media/image46.png"/><Relationship Id="rId26" Type="http://schemas.openxmlformats.org/officeDocument/2006/relationships/image" Target="../media/image71.png"/><Relationship Id="rId25" Type="http://schemas.openxmlformats.org/officeDocument/2006/relationships/image" Target="../media/image111.png"/><Relationship Id="rId27" Type="http://schemas.openxmlformats.org/officeDocument/2006/relationships/image" Target="../media/image66.png"/><Relationship Id="rId5" Type="http://schemas.openxmlformats.org/officeDocument/2006/relationships/image" Target="../media/image44.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47.png"/><Relationship Id="rId11" Type="http://schemas.openxmlformats.org/officeDocument/2006/relationships/image" Target="../media/image51.png"/><Relationship Id="rId10" Type="http://schemas.openxmlformats.org/officeDocument/2006/relationships/image" Target="../media/image60.png"/><Relationship Id="rId13" Type="http://schemas.openxmlformats.org/officeDocument/2006/relationships/image" Target="../media/image52.png"/><Relationship Id="rId12" Type="http://schemas.openxmlformats.org/officeDocument/2006/relationships/image" Target="../media/image53.png"/><Relationship Id="rId15" Type="http://schemas.openxmlformats.org/officeDocument/2006/relationships/image" Target="../media/image99.png"/><Relationship Id="rId14" Type="http://schemas.openxmlformats.org/officeDocument/2006/relationships/image" Target="../media/image3.png"/><Relationship Id="rId17" Type="http://schemas.openxmlformats.org/officeDocument/2006/relationships/image" Target="../media/image62.png"/><Relationship Id="rId16" Type="http://schemas.openxmlformats.org/officeDocument/2006/relationships/image" Target="../media/image56.png"/><Relationship Id="rId19" Type="http://schemas.openxmlformats.org/officeDocument/2006/relationships/image" Target="../media/image59.png"/><Relationship Id="rId18"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0.png"/><Relationship Id="rId5" Type="http://schemas.openxmlformats.org/officeDocument/2006/relationships/image" Target="../media/image84.png"/><Relationship Id="rId6" Type="http://schemas.openxmlformats.org/officeDocument/2006/relationships/image" Target="../media/image76.png"/><Relationship Id="rId7" Type="http://schemas.openxmlformats.org/officeDocument/2006/relationships/image" Target="../media/image69.png"/><Relationship Id="rId8" Type="http://schemas.openxmlformats.org/officeDocument/2006/relationships/image" Target="../media/image68.png"/><Relationship Id="rId11" Type="http://schemas.openxmlformats.org/officeDocument/2006/relationships/image" Target="../media/image100.png"/><Relationship Id="rId10" Type="http://schemas.openxmlformats.org/officeDocument/2006/relationships/image" Target="../media/image74.png"/><Relationship Id="rId13" Type="http://schemas.openxmlformats.org/officeDocument/2006/relationships/image" Target="../media/image75.png"/><Relationship Id="rId12" Type="http://schemas.openxmlformats.org/officeDocument/2006/relationships/image" Target="../media/image88.png"/><Relationship Id="rId15" Type="http://schemas.openxmlformats.org/officeDocument/2006/relationships/image" Target="../media/image79.png"/><Relationship Id="rId14" Type="http://schemas.openxmlformats.org/officeDocument/2006/relationships/image" Target="../media/image80.png"/><Relationship Id="rId17" Type="http://schemas.openxmlformats.org/officeDocument/2006/relationships/image" Target="../media/image78.png"/><Relationship Id="rId16" Type="http://schemas.openxmlformats.org/officeDocument/2006/relationships/image" Target="../media/image82.png"/><Relationship Id="rId18" Type="http://schemas.openxmlformats.org/officeDocument/2006/relationships/image" Target="../media/image3.png"/></Relationships>
</file>

<file path=ppt/slides/_rels/slide15.xml.rels><?xml version="1.0" encoding="UTF-8" standalone="yes"?><Relationships xmlns="http://schemas.openxmlformats.org/package/2006/relationships"><Relationship Id="rId40" Type="http://schemas.openxmlformats.org/officeDocument/2006/relationships/image" Target="../media/image116.png"/><Relationship Id="rId20" Type="http://schemas.openxmlformats.org/officeDocument/2006/relationships/image" Target="../media/image126.png"/><Relationship Id="rId42" Type="http://schemas.openxmlformats.org/officeDocument/2006/relationships/image" Target="../media/image119.png"/><Relationship Id="rId41" Type="http://schemas.openxmlformats.org/officeDocument/2006/relationships/image" Target="../media/image115.png"/><Relationship Id="rId22" Type="http://schemas.openxmlformats.org/officeDocument/2006/relationships/image" Target="../media/image98.gif"/><Relationship Id="rId44" Type="http://schemas.openxmlformats.org/officeDocument/2006/relationships/image" Target="../media/image136.png"/><Relationship Id="rId21" Type="http://schemas.openxmlformats.org/officeDocument/2006/relationships/image" Target="../media/image124.png"/><Relationship Id="rId43" Type="http://schemas.openxmlformats.org/officeDocument/2006/relationships/image" Target="../media/image127.png"/><Relationship Id="rId24" Type="http://schemas.openxmlformats.org/officeDocument/2006/relationships/image" Target="../media/image106.png"/><Relationship Id="rId46" Type="http://schemas.openxmlformats.org/officeDocument/2006/relationships/image" Target="../media/image3.png"/><Relationship Id="rId23" Type="http://schemas.openxmlformats.org/officeDocument/2006/relationships/image" Target="../media/image113.png"/><Relationship Id="rId45" Type="http://schemas.openxmlformats.org/officeDocument/2006/relationships/image" Target="../media/image118.png"/><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86.png"/><Relationship Id="rId4" Type="http://schemas.openxmlformats.org/officeDocument/2006/relationships/image" Target="../media/image96.png"/><Relationship Id="rId9" Type="http://schemas.openxmlformats.org/officeDocument/2006/relationships/image" Target="../media/image142.png"/><Relationship Id="rId26" Type="http://schemas.openxmlformats.org/officeDocument/2006/relationships/image" Target="../media/image102.png"/><Relationship Id="rId48" Type="http://schemas.openxmlformats.org/officeDocument/2006/relationships/image" Target="../media/image129.png"/><Relationship Id="rId25" Type="http://schemas.openxmlformats.org/officeDocument/2006/relationships/image" Target="../media/image101.png"/><Relationship Id="rId47" Type="http://schemas.openxmlformats.org/officeDocument/2006/relationships/image" Target="../media/image147.png"/><Relationship Id="rId28" Type="http://schemas.openxmlformats.org/officeDocument/2006/relationships/image" Target="../media/image103.png"/><Relationship Id="rId27" Type="http://schemas.openxmlformats.org/officeDocument/2006/relationships/image" Target="../media/image123.png"/><Relationship Id="rId5" Type="http://schemas.openxmlformats.org/officeDocument/2006/relationships/image" Target="../media/image81.png"/><Relationship Id="rId6" Type="http://schemas.openxmlformats.org/officeDocument/2006/relationships/image" Target="../media/image85.png"/><Relationship Id="rId29" Type="http://schemas.openxmlformats.org/officeDocument/2006/relationships/image" Target="../media/image133.png"/><Relationship Id="rId7" Type="http://schemas.openxmlformats.org/officeDocument/2006/relationships/image" Target="../media/image83.png"/><Relationship Id="rId8" Type="http://schemas.openxmlformats.org/officeDocument/2006/relationships/image" Target="../media/image89.png"/><Relationship Id="rId31" Type="http://schemas.openxmlformats.org/officeDocument/2006/relationships/image" Target="../media/image105.png"/><Relationship Id="rId30" Type="http://schemas.openxmlformats.org/officeDocument/2006/relationships/image" Target="../media/image117.png"/><Relationship Id="rId11" Type="http://schemas.openxmlformats.org/officeDocument/2006/relationships/image" Target="../media/image112.png"/><Relationship Id="rId33" Type="http://schemas.openxmlformats.org/officeDocument/2006/relationships/image" Target="../media/image120.png"/><Relationship Id="rId10" Type="http://schemas.openxmlformats.org/officeDocument/2006/relationships/image" Target="../media/image87.png"/><Relationship Id="rId32" Type="http://schemas.openxmlformats.org/officeDocument/2006/relationships/image" Target="../media/image114.png"/><Relationship Id="rId13" Type="http://schemas.openxmlformats.org/officeDocument/2006/relationships/image" Target="../media/image91.png"/><Relationship Id="rId35" Type="http://schemas.openxmlformats.org/officeDocument/2006/relationships/image" Target="../media/image109.png"/><Relationship Id="rId12" Type="http://schemas.openxmlformats.org/officeDocument/2006/relationships/image" Target="../media/image107.png"/><Relationship Id="rId34" Type="http://schemas.openxmlformats.org/officeDocument/2006/relationships/image" Target="../media/image104.png"/><Relationship Id="rId15" Type="http://schemas.openxmlformats.org/officeDocument/2006/relationships/image" Target="../media/image90.png"/><Relationship Id="rId37" Type="http://schemas.openxmlformats.org/officeDocument/2006/relationships/image" Target="../media/image110.png"/><Relationship Id="rId14" Type="http://schemas.openxmlformats.org/officeDocument/2006/relationships/image" Target="../media/image97.png"/><Relationship Id="rId36" Type="http://schemas.openxmlformats.org/officeDocument/2006/relationships/image" Target="../media/image108.png"/><Relationship Id="rId17" Type="http://schemas.openxmlformats.org/officeDocument/2006/relationships/image" Target="../media/image137.png"/><Relationship Id="rId39" Type="http://schemas.openxmlformats.org/officeDocument/2006/relationships/image" Target="../media/image125.png"/><Relationship Id="rId16" Type="http://schemas.openxmlformats.org/officeDocument/2006/relationships/image" Target="../media/image92.png"/><Relationship Id="rId38" Type="http://schemas.openxmlformats.org/officeDocument/2006/relationships/image" Target="../media/image122.png"/><Relationship Id="rId19" Type="http://schemas.openxmlformats.org/officeDocument/2006/relationships/image" Target="../media/image93.png"/><Relationship Id="rId18" Type="http://schemas.openxmlformats.org/officeDocument/2006/relationships/image" Target="../media/image9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138.png"/><Relationship Id="rId4" Type="http://schemas.openxmlformats.org/officeDocument/2006/relationships/image" Target="../media/image121.png"/><Relationship Id="rId5" Type="http://schemas.openxmlformats.org/officeDocument/2006/relationships/image" Target="../media/image1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 Id="rId3" Type="http://schemas.openxmlformats.org/officeDocument/2006/relationships/image" Target="../media/image146.png"/><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8.xml"/><Relationship Id="rId3" Type="http://schemas.openxmlformats.org/officeDocument/2006/relationships/image" Target="../media/image1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141.png"/><Relationship Id="rId4" Type="http://schemas.openxmlformats.org/officeDocument/2006/relationships/hyperlink" Target="https://offshoreleaks.icij.org/pages/database" TargetMode="External"/><Relationship Id="rId5" Type="http://schemas.openxmlformats.org/officeDocument/2006/relationships/image" Target="../media/image135.png"/><Relationship Id="rId6" Type="http://schemas.openxmlformats.org/officeDocument/2006/relationships/image" Target="../media/image1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1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143.png"/><Relationship Id="rId4" Type="http://schemas.openxmlformats.org/officeDocument/2006/relationships/image" Target="../media/image1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3.xml"/><Relationship Id="rId3" Type="http://schemas.openxmlformats.org/officeDocument/2006/relationships/image" Target="../media/image1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4.xml"/><Relationship Id="rId3" Type="http://schemas.openxmlformats.org/officeDocument/2006/relationships/image" Target="../media/image1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1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1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3.png"/><Relationship Id="rId7"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0.png"/><Relationship Id="rId13" Type="http://schemas.openxmlformats.org/officeDocument/2006/relationships/image" Target="../media/image30.png"/><Relationship Id="rId12"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65.png"/><Relationship Id="rId15" Type="http://schemas.openxmlformats.org/officeDocument/2006/relationships/image" Target="../media/image3.png"/><Relationship Id="rId14" Type="http://schemas.openxmlformats.org/officeDocument/2006/relationships/image" Target="../media/image24.png"/><Relationship Id="rId17" Type="http://schemas.openxmlformats.org/officeDocument/2006/relationships/image" Target="../media/image29.png"/><Relationship Id="rId16" Type="http://schemas.openxmlformats.org/officeDocument/2006/relationships/image" Target="../media/image31.png"/><Relationship Id="rId5" Type="http://schemas.openxmlformats.org/officeDocument/2006/relationships/image" Target="../media/image25.png"/><Relationship Id="rId19" Type="http://schemas.openxmlformats.org/officeDocument/2006/relationships/image" Target="../media/image48.png"/><Relationship Id="rId6" Type="http://schemas.openxmlformats.org/officeDocument/2006/relationships/image" Target="../media/image19.jpg"/><Relationship Id="rId18"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
          <p:cNvSpPr txBox="1"/>
          <p:nvPr>
            <p:ph idx="12" type="sldNum"/>
          </p:nvPr>
        </p:nvSpPr>
        <p:spPr>
          <a:xfrm>
            <a:off x="28" y="4736507"/>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26" name="Google Shape;726;p1"/>
          <p:cNvSpPr txBox="1"/>
          <p:nvPr>
            <p:ph type="title"/>
          </p:nvPr>
        </p:nvSpPr>
        <p:spPr>
          <a:xfrm>
            <a:off x="451829" y="711796"/>
            <a:ext cx="8301553" cy="3478463"/>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Transformative Use of GenAI and Neo4j Unveiled</a:t>
            </a:r>
            <a:endParaRPr sz="4000"/>
          </a:p>
          <a:p>
            <a:pPr indent="0" lvl="0" marL="0" rtl="0" algn="l">
              <a:lnSpc>
                <a:spcPct val="100000"/>
              </a:lnSpc>
              <a:spcBef>
                <a:spcPts val="0"/>
              </a:spcBef>
              <a:spcAft>
                <a:spcPts val="0"/>
              </a:spcAft>
              <a:buSzPts val="3600"/>
              <a:buNone/>
            </a:pPr>
            <a:br>
              <a:rPr lang="en" sz="4000"/>
            </a:br>
            <a:br>
              <a:rPr lang="en" sz="4000"/>
            </a:br>
            <a:br>
              <a:rPr lang="en" sz="2000"/>
            </a:br>
            <a:r>
              <a:rPr lang="en" sz="2000"/>
              <a:t>Ken Yap </a:t>
            </a:r>
            <a:endParaRPr sz="2000"/>
          </a:p>
          <a:p>
            <a:pPr indent="0" lvl="0" marL="0" rtl="0" algn="l">
              <a:lnSpc>
                <a:spcPct val="100000"/>
              </a:lnSpc>
              <a:spcBef>
                <a:spcPts val="0"/>
              </a:spcBef>
              <a:spcAft>
                <a:spcPts val="0"/>
              </a:spcAft>
              <a:buSzPts val="3600"/>
              <a:buNone/>
            </a:pPr>
            <a:r>
              <a:rPr lang="en" sz="2000"/>
              <a:t>Bryan Lee</a:t>
            </a:r>
            <a:endParaRPr sz="2000"/>
          </a:p>
          <a:p>
            <a:pPr indent="0" lvl="0" marL="0" rtl="0" algn="l">
              <a:lnSpc>
                <a:spcPct val="100000"/>
              </a:lnSpc>
              <a:spcBef>
                <a:spcPts val="0"/>
              </a:spcBef>
              <a:spcAft>
                <a:spcPts val="0"/>
              </a:spcAft>
              <a:buSzPts val="3600"/>
              <a:buNone/>
            </a:pPr>
            <a:r>
              <a:rPr lang="en" sz="1100"/>
              <a:t>January 9, 2024</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g2652c3dd1f4_0_25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It’s not just numbers, it’s the </a:t>
            </a:r>
            <a:r>
              <a:rPr b="0" i="0" lang="en" sz="2300" u="none" cap="none" strike="noStrike">
                <a:solidFill>
                  <a:srgbClr val="014063"/>
                </a:solidFill>
                <a:latin typeface="Nunito Sans ExtraBold"/>
                <a:ea typeface="Nunito Sans ExtraBold"/>
                <a:cs typeface="Nunito Sans ExtraBold"/>
                <a:sym typeface="Nunito Sans ExtraBold"/>
              </a:rPr>
              <a:t>relationship</a:t>
            </a:r>
            <a:r>
              <a:rPr b="0" i="0" lang="en" sz="2300" u="none" cap="none" strike="noStrike">
                <a:solidFill>
                  <a:srgbClr val="000000"/>
                </a:solidFill>
                <a:latin typeface="Nunito Sans ExtraBold"/>
                <a:ea typeface="Nunito Sans ExtraBold"/>
                <a:cs typeface="Nunito Sans ExtraBold"/>
                <a:sym typeface="Nunito Sans ExtraBold"/>
              </a:rPr>
              <a:t> behind them</a:t>
            </a:r>
            <a:endParaRPr b="0" i="0" sz="2300" u="none" cap="none" strike="noStrike">
              <a:solidFill>
                <a:srgbClr val="014063"/>
              </a:solidFill>
              <a:latin typeface="Nunito Sans ExtraBold"/>
              <a:ea typeface="Nunito Sans ExtraBold"/>
              <a:cs typeface="Nunito Sans ExtraBold"/>
              <a:sym typeface="Nunito Sans ExtraBold"/>
            </a:endParaRPr>
          </a:p>
        </p:txBody>
      </p:sp>
      <p:grpSp>
        <p:nvGrpSpPr>
          <p:cNvPr id="829" name="Google Shape;829;g2652c3dd1f4_0_258"/>
          <p:cNvGrpSpPr/>
          <p:nvPr/>
        </p:nvGrpSpPr>
        <p:grpSpPr>
          <a:xfrm>
            <a:off x="1580628" y="1205312"/>
            <a:ext cx="5791547" cy="3393508"/>
            <a:chOff x="943085" y="246225"/>
            <a:chExt cx="8002690" cy="4688461"/>
          </a:xfrm>
        </p:grpSpPr>
        <p:pic>
          <p:nvPicPr>
            <p:cNvPr id="830" name="Google Shape;830;g2652c3dd1f4_0_258"/>
            <p:cNvPicPr preferRelativeResize="0"/>
            <p:nvPr/>
          </p:nvPicPr>
          <p:blipFill rotWithShape="1">
            <a:blip r:embed="rId3">
              <a:alphaModFix/>
            </a:blip>
            <a:srcRect b="0" l="30637" r="0" t="0"/>
            <a:stretch/>
          </p:blipFill>
          <p:spPr>
            <a:xfrm>
              <a:off x="2579513" y="3575399"/>
              <a:ext cx="1280100" cy="1280100"/>
            </a:xfrm>
            <a:prstGeom prst="ellipse">
              <a:avLst/>
            </a:prstGeom>
            <a:noFill/>
            <a:ln cap="flat" cmpd="sng" w="19050">
              <a:solidFill>
                <a:srgbClr val="018BFF"/>
              </a:solidFill>
              <a:prstDash val="solid"/>
              <a:round/>
              <a:headEnd len="sm" w="sm" type="none"/>
              <a:tailEnd len="sm" w="sm" type="none"/>
            </a:ln>
          </p:spPr>
        </p:pic>
        <p:pic>
          <p:nvPicPr>
            <p:cNvPr id="831" name="Google Shape;831;g2652c3dd1f4_0_258"/>
            <p:cNvPicPr preferRelativeResize="0"/>
            <p:nvPr/>
          </p:nvPicPr>
          <p:blipFill rotWithShape="1">
            <a:blip r:embed="rId4">
              <a:alphaModFix/>
            </a:blip>
            <a:srcRect b="0" l="18379" r="13186" t="0"/>
            <a:stretch/>
          </p:blipFill>
          <p:spPr>
            <a:xfrm>
              <a:off x="943085" y="1385022"/>
              <a:ext cx="1280100" cy="1280100"/>
            </a:xfrm>
            <a:prstGeom prst="ellipse">
              <a:avLst/>
            </a:prstGeom>
            <a:noFill/>
            <a:ln cap="flat" cmpd="sng" w="19050">
              <a:solidFill>
                <a:srgbClr val="018BFF"/>
              </a:solidFill>
              <a:prstDash val="solid"/>
              <a:round/>
              <a:headEnd len="sm" w="sm" type="none"/>
              <a:tailEnd len="sm" w="sm" type="none"/>
            </a:ln>
          </p:spPr>
        </p:pic>
        <p:pic>
          <p:nvPicPr>
            <p:cNvPr id="832" name="Google Shape;832;g2652c3dd1f4_0_258"/>
            <p:cNvPicPr preferRelativeResize="0"/>
            <p:nvPr/>
          </p:nvPicPr>
          <p:blipFill rotWithShape="1">
            <a:blip r:embed="rId5">
              <a:alphaModFix/>
            </a:blip>
            <a:srcRect b="13621" l="0" r="0" t="24710"/>
            <a:stretch/>
          </p:blipFill>
          <p:spPr>
            <a:xfrm>
              <a:off x="6018810" y="3145107"/>
              <a:ext cx="1280100" cy="1280100"/>
            </a:xfrm>
            <a:prstGeom prst="ellipse">
              <a:avLst/>
            </a:prstGeom>
            <a:noFill/>
            <a:ln cap="flat" cmpd="sng" w="19050">
              <a:solidFill>
                <a:srgbClr val="018BFF"/>
              </a:solidFill>
              <a:prstDash val="solid"/>
              <a:round/>
              <a:headEnd len="sm" w="sm" type="none"/>
              <a:tailEnd len="sm" w="sm" type="none"/>
            </a:ln>
          </p:spPr>
        </p:pic>
        <p:pic>
          <p:nvPicPr>
            <p:cNvPr id="833" name="Google Shape;833;g2652c3dd1f4_0_258"/>
            <p:cNvPicPr preferRelativeResize="0"/>
            <p:nvPr/>
          </p:nvPicPr>
          <p:blipFill rotWithShape="1">
            <a:blip r:embed="rId6">
              <a:alphaModFix/>
            </a:blip>
            <a:srcRect b="0" l="13536" r="15218" t="0"/>
            <a:stretch/>
          </p:blipFill>
          <p:spPr>
            <a:xfrm>
              <a:off x="4373625" y="3654586"/>
              <a:ext cx="1280100" cy="1280100"/>
            </a:xfrm>
            <a:prstGeom prst="ellipse">
              <a:avLst/>
            </a:prstGeom>
            <a:noFill/>
            <a:ln cap="flat" cmpd="sng" w="19050">
              <a:solidFill>
                <a:srgbClr val="018BFF"/>
              </a:solidFill>
              <a:prstDash val="solid"/>
              <a:round/>
              <a:headEnd len="sm" w="sm" type="none"/>
              <a:tailEnd len="sm" w="sm" type="none"/>
            </a:ln>
          </p:spPr>
        </p:pic>
        <p:pic>
          <p:nvPicPr>
            <p:cNvPr id="834" name="Google Shape;834;g2652c3dd1f4_0_258"/>
            <p:cNvPicPr preferRelativeResize="0"/>
            <p:nvPr/>
          </p:nvPicPr>
          <p:blipFill rotWithShape="1">
            <a:blip r:embed="rId7">
              <a:alphaModFix/>
            </a:blip>
            <a:srcRect b="27805" l="0" r="0" t="10526"/>
            <a:stretch/>
          </p:blipFill>
          <p:spPr>
            <a:xfrm>
              <a:off x="7663979" y="3286413"/>
              <a:ext cx="1280100" cy="1280100"/>
            </a:xfrm>
            <a:prstGeom prst="ellipse">
              <a:avLst/>
            </a:prstGeom>
            <a:noFill/>
            <a:ln cap="flat" cmpd="sng" w="19050">
              <a:solidFill>
                <a:srgbClr val="018BFF"/>
              </a:solidFill>
              <a:prstDash val="solid"/>
              <a:round/>
              <a:headEnd len="sm" w="sm" type="none"/>
              <a:tailEnd len="sm" w="sm" type="none"/>
            </a:ln>
          </p:spPr>
        </p:pic>
        <p:pic>
          <p:nvPicPr>
            <p:cNvPr id="835" name="Google Shape;835;g2652c3dd1f4_0_258"/>
            <p:cNvPicPr preferRelativeResize="0"/>
            <p:nvPr/>
          </p:nvPicPr>
          <p:blipFill rotWithShape="1">
            <a:blip r:embed="rId8">
              <a:alphaModFix/>
            </a:blip>
            <a:srcRect b="0" l="0" r="27999" t="0"/>
            <a:stretch/>
          </p:blipFill>
          <p:spPr>
            <a:xfrm>
              <a:off x="7665675" y="1568474"/>
              <a:ext cx="1280100" cy="1280100"/>
            </a:xfrm>
            <a:prstGeom prst="ellipse">
              <a:avLst/>
            </a:prstGeom>
            <a:noFill/>
            <a:ln cap="flat" cmpd="sng" w="19050">
              <a:solidFill>
                <a:srgbClr val="018BFF"/>
              </a:solidFill>
              <a:prstDash val="solid"/>
              <a:round/>
              <a:headEnd len="sm" w="sm" type="none"/>
              <a:tailEnd len="sm" w="sm" type="none"/>
            </a:ln>
          </p:spPr>
        </p:pic>
        <p:pic>
          <p:nvPicPr>
            <p:cNvPr id="836" name="Google Shape;836;g2652c3dd1f4_0_258"/>
            <p:cNvPicPr preferRelativeResize="0"/>
            <p:nvPr/>
          </p:nvPicPr>
          <p:blipFill rotWithShape="1">
            <a:blip r:embed="rId9">
              <a:alphaModFix/>
            </a:blip>
            <a:srcRect b="0" l="16749" r="16755" t="0"/>
            <a:stretch/>
          </p:blipFill>
          <p:spPr>
            <a:xfrm>
              <a:off x="5549663" y="324975"/>
              <a:ext cx="1280100" cy="1280100"/>
            </a:xfrm>
            <a:prstGeom prst="ellipse">
              <a:avLst/>
            </a:prstGeom>
            <a:noFill/>
            <a:ln cap="flat" cmpd="sng" w="19050">
              <a:solidFill>
                <a:srgbClr val="018BFF"/>
              </a:solidFill>
              <a:prstDash val="solid"/>
              <a:round/>
              <a:headEnd len="sm" w="sm" type="none"/>
              <a:tailEnd len="sm" w="sm" type="none"/>
            </a:ln>
          </p:spPr>
        </p:pic>
        <p:pic>
          <p:nvPicPr>
            <p:cNvPr id="837" name="Google Shape;837;g2652c3dd1f4_0_258"/>
            <p:cNvPicPr preferRelativeResize="0"/>
            <p:nvPr/>
          </p:nvPicPr>
          <p:blipFill rotWithShape="1">
            <a:blip r:embed="rId10">
              <a:alphaModFix/>
            </a:blip>
            <a:srcRect b="0" l="3941" r="3951" t="0"/>
            <a:stretch/>
          </p:blipFill>
          <p:spPr>
            <a:xfrm>
              <a:off x="2161463" y="246225"/>
              <a:ext cx="1280100" cy="1280100"/>
            </a:xfrm>
            <a:prstGeom prst="ellipse">
              <a:avLst/>
            </a:prstGeom>
            <a:noFill/>
            <a:ln cap="flat" cmpd="sng" w="19050">
              <a:solidFill>
                <a:srgbClr val="018BFF"/>
              </a:solidFill>
              <a:prstDash val="solid"/>
              <a:round/>
              <a:headEnd len="sm" w="sm" type="none"/>
              <a:tailEnd len="sm" w="sm" type="none"/>
            </a:ln>
          </p:spPr>
        </p:pic>
        <p:cxnSp>
          <p:nvCxnSpPr>
            <p:cNvPr id="838" name="Google Shape;838;g2652c3dd1f4_0_258"/>
            <p:cNvCxnSpPr>
              <a:stCxn id="839" idx="6"/>
              <a:endCxn id="836" idx="2"/>
            </p:cNvCxnSpPr>
            <p:nvPr/>
          </p:nvCxnSpPr>
          <p:spPr>
            <a:xfrm>
              <a:off x="4742375" y="772700"/>
              <a:ext cx="807300" cy="192300"/>
            </a:xfrm>
            <a:prstGeom prst="straightConnector1">
              <a:avLst/>
            </a:prstGeom>
            <a:noFill/>
            <a:ln cap="flat" cmpd="sng" w="19050">
              <a:solidFill>
                <a:srgbClr val="018BFF"/>
              </a:solidFill>
              <a:prstDash val="solid"/>
              <a:round/>
              <a:headEnd len="sm" w="sm" type="none"/>
              <a:tailEnd len="sm" w="sm" type="none"/>
            </a:ln>
          </p:spPr>
        </p:cxnSp>
        <p:cxnSp>
          <p:nvCxnSpPr>
            <p:cNvPr id="840" name="Google Shape;840;g2652c3dd1f4_0_258"/>
            <p:cNvCxnSpPr>
              <a:stCxn id="834" idx="1"/>
              <a:endCxn id="841" idx="5"/>
            </p:cNvCxnSpPr>
            <p:nvPr/>
          </p:nvCxnSpPr>
          <p:spPr>
            <a:xfrm rot="10800000">
              <a:off x="7141045" y="2610779"/>
              <a:ext cx="710400" cy="863100"/>
            </a:xfrm>
            <a:prstGeom prst="straightConnector1">
              <a:avLst/>
            </a:prstGeom>
            <a:noFill/>
            <a:ln cap="flat" cmpd="sng" w="19050">
              <a:solidFill>
                <a:srgbClr val="018BFF"/>
              </a:solidFill>
              <a:prstDash val="solid"/>
              <a:round/>
              <a:headEnd len="sm" w="sm" type="none"/>
              <a:tailEnd len="sm" w="sm" type="none"/>
            </a:ln>
          </p:spPr>
        </p:cxnSp>
        <p:cxnSp>
          <p:nvCxnSpPr>
            <p:cNvPr id="842" name="Google Shape;842;g2652c3dd1f4_0_258"/>
            <p:cNvCxnSpPr>
              <a:stCxn id="841" idx="4"/>
              <a:endCxn id="832" idx="0"/>
            </p:cNvCxnSpPr>
            <p:nvPr/>
          </p:nvCxnSpPr>
          <p:spPr>
            <a:xfrm flipH="1">
              <a:off x="6658938" y="2751925"/>
              <a:ext cx="141000" cy="393300"/>
            </a:xfrm>
            <a:prstGeom prst="straightConnector1">
              <a:avLst/>
            </a:prstGeom>
            <a:noFill/>
            <a:ln cap="flat" cmpd="sng" w="19050">
              <a:solidFill>
                <a:srgbClr val="018BFF"/>
              </a:solidFill>
              <a:prstDash val="solid"/>
              <a:round/>
              <a:headEnd len="sm" w="sm" type="none"/>
              <a:tailEnd len="sm" w="sm" type="none"/>
            </a:ln>
          </p:spPr>
        </p:cxnSp>
        <p:cxnSp>
          <p:nvCxnSpPr>
            <p:cNvPr id="843" name="Google Shape;843;g2652c3dd1f4_0_258"/>
            <p:cNvCxnSpPr>
              <a:stCxn id="844" idx="5"/>
              <a:endCxn id="835" idx="0"/>
            </p:cNvCxnSpPr>
            <p:nvPr/>
          </p:nvCxnSpPr>
          <p:spPr>
            <a:xfrm>
              <a:off x="8004118" y="1385033"/>
              <a:ext cx="301500" cy="183300"/>
            </a:xfrm>
            <a:prstGeom prst="straightConnector1">
              <a:avLst/>
            </a:prstGeom>
            <a:noFill/>
            <a:ln cap="flat" cmpd="sng" w="19050">
              <a:solidFill>
                <a:srgbClr val="018BFF"/>
              </a:solidFill>
              <a:prstDash val="solid"/>
              <a:round/>
              <a:headEnd len="sm" w="sm" type="none"/>
              <a:tailEnd len="sm" w="sm" type="none"/>
            </a:ln>
          </p:spPr>
        </p:cxnSp>
        <p:cxnSp>
          <p:nvCxnSpPr>
            <p:cNvPr id="845" name="Google Shape;845;g2652c3dd1f4_0_258"/>
            <p:cNvCxnSpPr>
              <a:stCxn id="846" idx="0"/>
              <a:endCxn id="837" idx="4"/>
            </p:cNvCxnSpPr>
            <p:nvPr/>
          </p:nvCxnSpPr>
          <p:spPr>
            <a:xfrm rot="10800000">
              <a:off x="2801425" y="1526300"/>
              <a:ext cx="114600" cy="597300"/>
            </a:xfrm>
            <a:prstGeom prst="straightConnector1">
              <a:avLst/>
            </a:prstGeom>
            <a:noFill/>
            <a:ln cap="flat" cmpd="sng" w="19050">
              <a:solidFill>
                <a:srgbClr val="018BFF"/>
              </a:solidFill>
              <a:prstDash val="solid"/>
              <a:round/>
              <a:headEnd len="sm" w="sm" type="none"/>
              <a:tailEnd len="sm" w="sm" type="none"/>
            </a:ln>
          </p:spPr>
        </p:cxnSp>
        <p:cxnSp>
          <p:nvCxnSpPr>
            <p:cNvPr id="847" name="Google Shape;847;g2652c3dd1f4_0_258"/>
            <p:cNvCxnSpPr>
              <a:stCxn id="846" idx="3"/>
              <a:endCxn id="848" idx="7"/>
            </p:cNvCxnSpPr>
            <p:nvPr/>
          </p:nvCxnSpPr>
          <p:spPr>
            <a:xfrm flipH="1">
              <a:off x="1924217" y="2947108"/>
              <a:ext cx="650700" cy="339300"/>
            </a:xfrm>
            <a:prstGeom prst="straightConnector1">
              <a:avLst/>
            </a:prstGeom>
            <a:noFill/>
            <a:ln cap="flat" cmpd="sng" w="19050">
              <a:solidFill>
                <a:srgbClr val="018BFF"/>
              </a:solidFill>
              <a:prstDash val="solid"/>
              <a:round/>
              <a:headEnd len="sm" w="sm" type="none"/>
              <a:tailEnd len="sm" w="sm" type="none"/>
            </a:ln>
          </p:spPr>
        </p:cxnSp>
        <p:sp>
          <p:nvSpPr>
            <p:cNvPr id="848" name="Google Shape;848;g2652c3dd1f4_0_258"/>
            <p:cNvSpPr/>
            <p:nvPr/>
          </p:nvSpPr>
          <p:spPr>
            <a:xfrm>
              <a:off x="1100725" y="3145213"/>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RISKS</a:t>
              </a:r>
              <a:endParaRPr b="1" i="0" sz="1000" u="none" cap="none" strike="noStrike">
                <a:solidFill>
                  <a:srgbClr val="000000"/>
                </a:solidFill>
                <a:latin typeface="Oswald"/>
                <a:ea typeface="Oswald"/>
                <a:cs typeface="Oswald"/>
                <a:sym typeface="Oswald"/>
              </a:endParaRPr>
            </a:p>
          </p:txBody>
        </p:sp>
        <p:sp>
          <p:nvSpPr>
            <p:cNvPr id="846" name="Google Shape;846;g2652c3dd1f4_0_258"/>
            <p:cNvSpPr/>
            <p:nvPr/>
          </p:nvSpPr>
          <p:spPr>
            <a:xfrm>
              <a:off x="2433625" y="2123600"/>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MARKETS</a:t>
              </a:r>
              <a:endParaRPr b="1" i="0" sz="1000" u="none" cap="none" strike="noStrike">
                <a:solidFill>
                  <a:srgbClr val="000000"/>
                </a:solidFill>
                <a:latin typeface="Oswald"/>
                <a:ea typeface="Oswald"/>
                <a:cs typeface="Oswald"/>
                <a:sym typeface="Oswald"/>
              </a:endParaRPr>
            </a:p>
          </p:txBody>
        </p:sp>
        <p:cxnSp>
          <p:nvCxnSpPr>
            <p:cNvPr id="849" name="Google Shape;849;g2652c3dd1f4_0_258"/>
            <p:cNvCxnSpPr>
              <a:stCxn id="831" idx="4"/>
              <a:endCxn id="848" idx="0"/>
            </p:cNvCxnSpPr>
            <p:nvPr/>
          </p:nvCxnSpPr>
          <p:spPr>
            <a:xfrm>
              <a:off x="1583135" y="2665122"/>
              <a:ext cx="0" cy="480000"/>
            </a:xfrm>
            <a:prstGeom prst="straightConnector1">
              <a:avLst/>
            </a:prstGeom>
            <a:noFill/>
            <a:ln cap="flat" cmpd="sng" w="19050">
              <a:solidFill>
                <a:srgbClr val="018BFF"/>
              </a:solidFill>
              <a:prstDash val="solid"/>
              <a:round/>
              <a:headEnd len="sm" w="sm" type="none"/>
              <a:tailEnd len="sm" w="sm" type="none"/>
            </a:ln>
          </p:spPr>
        </p:cxnSp>
        <p:sp>
          <p:nvSpPr>
            <p:cNvPr id="841" name="Google Shape;841;g2652c3dd1f4_0_258"/>
            <p:cNvSpPr/>
            <p:nvPr/>
          </p:nvSpPr>
          <p:spPr>
            <a:xfrm>
              <a:off x="6317538" y="1787125"/>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EVENTS</a:t>
              </a:r>
              <a:endParaRPr b="1" i="0" sz="1000" u="none" cap="none" strike="noStrike">
                <a:solidFill>
                  <a:srgbClr val="000000"/>
                </a:solidFill>
                <a:latin typeface="Oswald"/>
                <a:ea typeface="Oswald"/>
                <a:cs typeface="Oswald"/>
                <a:sym typeface="Oswald"/>
              </a:endParaRPr>
            </a:p>
          </p:txBody>
        </p:sp>
        <p:sp>
          <p:nvSpPr>
            <p:cNvPr id="844" name="Google Shape;844;g2652c3dd1f4_0_258"/>
            <p:cNvSpPr/>
            <p:nvPr/>
          </p:nvSpPr>
          <p:spPr>
            <a:xfrm>
              <a:off x="7184963" y="561525"/>
              <a:ext cx="9597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GOALS</a:t>
              </a:r>
              <a:endParaRPr b="1" i="0" sz="1000" u="none" cap="none" strike="noStrike">
                <a:solidFill>
                  <a:srgbClr val="000000"/>
                </a:solidFill>
                <a:latin typeface="Oswald"/>
                <a:ea typeface="Oswald"/>
                <a:cs typeface="Oswald"/>
                <a:sym typeface="Oswald"/>
              </a:endParaRPr>
            </a:p>
          </p:txBody>
        </p:sp>
        <p:cxnSp>
          <p:nvCxnSpPr>
            <p:cNvPr id="850" name="Google Shape;850;g2652c3dd1f4_0_258"/>
            <p:cNvCxnSpPr>
              <a:stCxn id="836" idx="6"/>
              <a:endCxn id="844" idx="2"/>
            </p:cNvCxnSpPr>
            <p:nvPr/>
          </p:nvCxnSpPr>
          <p:spPr>
            <a:xfrm>
              <a:off x="6829763" y="965025"/>
              <a:ext cx="355200" cy="78900"/>
            </a:xfrm>
            <a:prstGeom prst="straightConnector1">
              <a:avLst/>
            </a:prstGeom>
            <a:noFill/>
            <a:ln cap="flat" cmpd="sng" w="19050">
              <a:solidFill>
                <a:srgbClr val="018BFF"/>
              </a:solidFill>
              <a:prstDash val="solid"/>
              <a:round/>
              <a:headEnd len="sm" w="sm" type="none"/>
              <a:tailEnd len="sm" w="sm" type="none"/>
            </a:ln>
          </p:spPr>
        </p:cxnSp>
        <p:cxnSp>
          <p:nvCxnSpPr>
            <p:cNvPr id="851" name="Google Shape;851;g2652c3dd1f4_0_258"/>
            <p:cNvCxnSpPr>
              <a:stCxn id="841" idx="0"/>
              <a:endCxn id="836" idx="5"/>
            </p:cNvCxnSpPr>
            <p:nvPr/>
          </p:nvCxnSpPr>
          <p:spPr>
            <a:xfrm rot="10800000">
              <a:off x="6642438" y="1417525"/>
              <a:ext cx="157500" cy="369600"/>
            </a:xfrm>
            <a:prstGeom prst="straightConnector1">
              <a:avLst/>
            </a:prstGeom>
            <a:noFill/>
            <a:ln cap="flat" cmpd="sng" w="19050">
              <a:solidFill>
                <a:srgbClr val="018BFF"/>
              </a:solidFill>
              <a:prstDash val="solid"/>
              <a:round/>
              <a:headEnd len="sm" w="sm" type="none"/>
              <a:tailEnd len="sm" w="sm" type="none"/>
            </a:ln>
          </p:spPr>
        </p:cxnSp>
        <p:sp>
          <p:nvSpPr>
            <p:cNvPr id="852" name="Google Shape;852;g2652c3dd1f4_0_258"/>
            <p:cNvSpPr/>
            <p:nvPr/>
          </p:nvSpPr>
          <p:spPr>
            <a:xfrm>
              <a:off x="4965750" y="1978862"/>
              <a:ext cx="9597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ASSETS</a:t>
              </a:r>
              <a:endParaRPr b="1" i="0" sz="1000" u="none" cap="none" strike="noStrike">
                <a:solidFill>
                  <a:srgbClr val="000000"/>
                </a:solidFill>
                <a:latin typeface="Oswald"/>
                <a:ea typeface="Oswald"/>
                <a:cs typeface="Oswald"/>
                <a:sym typeface="Oswald"/>
              </a:endParaRPr>
            </a:p>
          </p:txBody>
        </p:sp>
        <p:cxnSp>
          <p:nvCxnSpPr>
            <p:cNvPr id="853" name="Google Shape;853;g2652c3dd1f4_0_258"/>
            <p:cNvCxnSpPr>
              <a:stCxn id="833" idx="0"/>
              <a:endCxn id="852" idx="4"/>
            </p:cNvCxnSpPr>
            <p:nvPr/>
          </p:nvCxnSpPr>
          <p:spPr>
            <a:xfrm flipH="1" rot="10800000">
              <a:off x="5013675" y="2943586"/>
              <a:ext cx="432000" cy="711000"/>
            </a:xfrm>
            <a:prstGeom prst="straightConnector1">
              <a:avLst/>
            </a:prstGeom>
            <a:noFill/>
            <a:ln cap="flat" cmpd="sng" w="19050">
              <a:solidFill>
                <a:srgbClr val="018BFF"/>
              </a:solidFill>
              <a:prstDash val="solid"/>
              <a:round/>
              <a:headEnd len="sm" w="sm" type="none"/>
              <a:tailEnd len="sm" w="sm" type="none"/>
            </a:ln>
          </p:spPr>
        </p:cxnSp>
        <p:sp>
          <p:nvSpPr>
            <p:cNvPr id="839" name="Google Shape;839;g2652c3dd1f4_0_258"/>
            <p:cNvSpPr/>
            <p:nvPr/>
          </p:nvSpPr>
          <p:spPr>
            <a:xfrm>
              <a:off x="3777575" y="290300"/>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AGENTS</a:t>
              </a:r>
              <a:endParaRPr b="1" i="0" sz="1000" u="none" cap="none" strike="noStrike">
                <a:solidFill>
                  <a:srgbClr val="000000"/>
                </a:solidFill>
                <a:latin typeface="Oswald"/>
                <a:ea typeface="Oswald"/>
                <a:cs typeface="Oswald"/>
                <a:sym typeface="Oswald"/>
              </a:endParaRPr>
            </a:p>
          </p:txBody>
        </p:sp>
        <p:cxnSp>
          <p:nvCxnSpPr>
            <p:cNvPr id="854" name="Google Shape;854;g2652c3dd1f4_0_258"/>
            <p:cNvCxnSpPr>
              <a:stCxn id="839" idx="2"/>
              <a:endCxn id="837" idx="6"/>
            </p:cNvCxnSpPr>
            <p:nvPr/>
          </p:nvCxnSpPr>
          <p:spPr>
            <a:xfrm flipH="1">
              <a:off x="3441575" y="772700"/>
              <a:ext cx="336000" cy="113700"/>
            </a:xfrm>
            <a:prstGeom prst="straightConnector1">
              <a:avLst/>
            </a:prstGeom>
            <a:noFill/>
            <a:ln cap="flat" cmpd="sng" w="19050">
              <a:solidFill>
                <a:srgbClr val="018BFF"/>
              </a:solidFill>
              <a:prstDash val="solid"/>
              <a:round/>
              <a:headEnd len="sm" w="sm" type="none"/>
              <a:tailEnd len="sm" w="sm" type="none"/>
            </a:ln>
          </p:spPr>
        </p:cxnSp>
        <p:sp>
          <p:nvSpPr>
            <p:cNvPr id="855" name="Google Shape;855;g2652c3dd1f4_0_258"/>
            <p:cNvSpPr/>
            <p:nvPr/>
          </p:nvSpPr>
          <p:spPr>
            <a:xfrm>
              <a:off x="3550125" y="2610600"/>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CLAIMS</a:t>
              </a:r>
              <a:endParaRPr b="1" i="0" sz="1000" u="none" cap="none" strike="noStrike">
                <a:solidFill>
                  <a:srgbClr val="000000"/>
                </a:solidFill>
                <a:latin typeface="Oswald"/>
                <a:ea typeface="Oswald"/>
                <a:cs typeface="Oswald"/>
                <a:sym typeface="Oswald"/>
              </a:endParaRPr>
            </a:p>
          </p:txBody>
        </p:sp>
        <p:cxnSp>
          <p:nvCxnSpPr>
            <p:cNvPr id="856" name="Google Shape;856;g2652c3dd1f4_0_258"/>
            <p:cNvCxnSpPr>
              <a:stCxn id="839" idx="4"/>
              <a:endCxn id="857" idx="0"/>
            </p:cNvCxnSpPr>
            <p:nvPr/>
          </p:nvCxnSpPr>
          <p:spPr>
            <a:xfrm>
              <a:off x="4259975" y="1255100"/>
              <a:ext cx="89100" cy="195300"/>
            </a:xfrm>
            <a:prstGeom prst="straightConnector1">
              <a:avLst/>
            </a:prstGeom>
            <a:noFill/>
            <a:ln cap="flat" cmpd="sng" w="19050">
              <a:solidFill>
                <a:srgbClr val="018BFF"/>
              </a:solidFill>
              <a:prstDash val="solid"/>
              <a:round/>
              <a:headEnd len="sm" w="sm" type="none"/>
              <a:tailEnd len="sm" w="sm" type="none"/>
            </a:ln>
          </p:spPr>
        </p:cxnSp>
        <p:cxnSp>
          <p:nvCxnSpPr>
            <p:cNvPr id="858" name="Google Shape;858;g2652c3dd1f4_0_258"/>
            <p:cNvCxnSpPr>
              <a:stCxn id="855" idx="5"/>
              <a:endCxn id="833" idx="1"/>
            </p:cNvCxnSpPr>
            <p:nvPr/>
          </p:nvCxnSpPr>
          <p:spPr>
            <a:xfrm>
              <a:off x="4373633" y="3434108"/>
              <a:ext cx="187500" cy="408000"/>
            </a:xfrm>
            <a:prstGeom prst="straightConnector1">
              <a:avLst/>
            </a:prstGeom>
            <a:noFill/>
            <a:ln cap="flat" cmpd="sng" w="19050">
              <a:solidFill>
                <a:srgbClr val="018BFF"/>
              </a:solidFill>
              <a:prstDash val="solid"/>
              <a:round/>
              <a:headEnd len="sm" w="sm" type="none"/>
              <a:tailEnd len="sm" w="sm" type="none"/>
            </a:ln>
          </p:spPr>
        </p:cxnSp>
        <p:cxnSp>
          <p:nvCxnSpPr>
            <p:cNvPr id="859" name="Google Shape;859;g2652c3dd1f4_0_258"/>
            <p:cNvCxnSpPr>
              <a:stCxn id="832" idx="3"/>
              <a:endCxn id="833" idx="6"/>
            </p:cNvCxnSpPr>
            <p:nvPr/>
          </p:nvCxnSpPr>
          <p:spPr>
            <a:xfrm flipH="1">
              <a:off x="5653676" y="4237741"/>
              <a:ext cx="552600" cy="57000"/>
            </a:xfrm>
            <a:prstGeom prst="straightConnector1">
              <a:avLst/>
            </a:prstGeom>
            <a:noFill/>
            <a:ln cap="flat" cmpd="sng" w="19050">
              <a:solidFill>
                <a:srgbClr val="018BFF"/>
              </a:solidFill>
              <a:prstDash val="solid"/>
              <a:round/>
              <a:headEnd len="sm" w="sm" type="none"/>
              <a:tailEnd len="sm" w="sm" type="none"/>
            </a:ln>
          </p:spPr>
        </p:cxnSp>
        <p:sp>
          <p:nvSpPr>
            <p:cNvPr id="857" name="Google Shape;857;g2652c3dd1f4_0_258"/>
            <p:cNvSpPr/>
            <p:nvPr/>
          </p:nvSpPr>
          <p:spPr>
            <a:xfrm>
              <a:off x="3866575" y="1450438"/>
              <a:ext cx="964800" cy="964800"/>
            </a:xfrm>
            <a:prstGeom prst="ellipse">
              <a:avLst/>
            </a:prstGeom>
            <a:solidFill>
              <a:srgbClr val="F3F3F3"/>
            </a:solidFill>
            <a:ln cap="flat" cmpd="sng" w="19050">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Oswald"/>
                  <a:ea typeface="Oswald"/>
                  <a:cs typeface="Oswald"/>
                  <a:sym typeface="Oswald"/>
                </a:rPr>
                <a:t>POLICIES</a:t>
              </a:r>
              <a:endParaRPr b="1" i="0" sz="1000" u="none" cap="none" strike="noStrike">
                <a:solidFill>
                  <a:srgbClr val="000000"/>
                </a:solidFill>
                <a:latin typeface="Oswald"/>
                <a:ea typeface="Oswald"/>
                <a:cs typeface="Oswald"/>
                <a:sym typeface="Oswald"/>
              </a:endParaRPr>
            </a:p>
          </p:txBody>
        </p:sp>
        <p:cxnSp>
          <p:nvCxnSpPr>
            <p:cNvPr id="860" name="Google Shape;860;g2652c3dd1f4_0_258"/>
            <p:cNvCxnSpPr>
              <a:stCxn id="837" idx="5"/>
              <a:endCxn id="857" idx="1"/>
            </p:cNvCxnSpPr>
            <p:nvPr/>
          </p:nvCxnSpPr>
          <p:spPr>
            <a:xfrm>
              <a:off x="3254097" y="1338859"/>
              <a:ext cx="753900" cy="252900"/>
            </a:xfrm>
            <a:prstGeom prst="straightConnector1">
              <a:avLst/>
            </a:prstGeom>
            <a:noFill/>
            <a:ln cap="flat" cmpd="sng" w="19050">
              <a:solidFill>
                <a:srgbClr val="018BFF"/>
              </a:solidFill>
              <a:prstDash val="solid"/>
              <a:round/>
              <a:headEnd len="sm" w="sm" type="none"/>
              <a:tailEnd len="sm" w="sm" type="none"/>
            </a:ln>
          </p:spPr>
        </p:cxnSp>
        <p:cxnSp>
          <p:nvCxnSpPr>
            <p:cNvPr id="861" name="Google Shape;861;g2652c3dd1f4_0_258"/>
            <p:cNvCxnSpPr>
              <a:stCxn id="857" idx="4"/>
              <a:endCxn id="855" idx="0"/>
            </p:cNvCxnSpPr>
            <p:nvPr/>
          </p:nvCxnSpPr>
          <p:spPr>
            <a:xfrm flipH="1">
              <a:off x="4032475" y="2415238"/>
              <a:ext cx="316500" cy="195300"/>
            </a:xfrm>
            <a:prstGeom prst="straightConnector1">
              <a:avLst/>
            </a:prstGeom>
            <a:noFill/>
            <a:ln cap="flat" cmpd="sng" w="19050">
              <a:solidFill>
                <a:srgbClr val="018BFF"/>
              </a:solidFill>
              <a:prstDash val="solid"/>
              <a:round/>
              <a:headEnd len="sm" w="sm" type="none"/>
              <a:tailEnd len="sm" w="sm" type="none"/>
            </a:ln>
          </p:spPr>
        </p:cxnSp>
        <p:cxnSp>
          <p:nvCxnSpPr>
            <p:cNvPr id="862" name="Google Shape;862;g2652c3dd1f4_0_258"/>
            <p:cNvCxnSpPr>
              <a:stCxn id="852" idx="7"/>
              <a:endCxn id="836" idx="4"/>
            </p:cNvCxnSpPr>
            <p:nvPr/>
          </p:nvCxnSpPr>
          <p:spPr>
            <a:xfrm flipH="1" rot="10800000">
              <a:off x="5784905" y="1605054"/>
              <a:ext cx="404700" cy="515100"/>
            </a:xfrm>
            <a:prstGeom prst="straightConnector1">
              <a:avLst/>
            </a:prstGeom>
            <a:noFill/>
            <a:ln cap="flat" cmpd="sng" w="19050">
              <a:solidFill>
                <a:srgbClr val="018BFF"/>
              </a:solidFill>
              <a:prstDash val="solid"/>
              <a:round/>
              <a:headEnd len="sm" w="sm" type="none"/>
              <a:tailEnd len="sm" w="sm" type="none"/>
            </a:ln>
          </p:spPr>
        </p:cxnSp>
        <p:cxnSp>
          <p:nvCxnSpPr>
            <p:cNvPr id="863" name="Google Shape;863;g2652c3dd1f4_0_258"/>
            <p:cNvCxnSpPr>
              <a:stCxn id="846" idx="1"/>
              <a:endCxn id="831" idx="6"/>
            </p:cNvCxnSpPr>
            <p:nvPr/>
          </p:nvCxnSpPr>
          <p:spPr>
            <a:xfrm rot="10800000">
              <a:off x="2223317" y="2025192"/>
              <a:ext cx="351600" cy="239700"/>
            </a:xfrm>
            <a:prstGeom prst="straightConnector1">
              <a:avLst/>
            </a:prstGeom>
            <a:noFill/>
            <a:ln cap="flat" cmpd="sng" w="19050">
              <a:solidFill>
                <a:srgbClr val="018BFF"/>
              </a:solidFill>
              <a:prstDash val="solid"/>
              <a:round/>
              <a:headEnd len="sm" w="sm" type="none"/>
              <a:tailEnd len="sm" w="sm" type="none"/>
            </a:ln>
          </p:spPr>
        </p:cxnSp>
        <p:cxnSp>
          <p:nvCxnSpPr>
            <p:cNvPr id="864" name="Google Shape;864;g2652c3dd1f4_0_258"/>
            <p:cNvCxnSpPr>
              <a:stCxn id="846" idx="4"/>
              <a:endCxn id="830" idx="0"/>
            </p:cNvCxnSpPr>
            <p:nvPr/>
          </p:nvCxnSpPr>
          <p:spPr>
            <a:xfrm>
              <a:off x="2916025" y="3088400"/>
              <a:ext cx="303600" cy="486900"/>
            </a:xfrm>
            <a:prstGeom prst="straightConnector1">
              <a:avLst/>
            </a:prstGeom>
            <a:noFill/>
            <a:ln cap="flat" cmpd="sng" w="19050">
              <a:solidFill>
                <a:srgbClr val="018BFF"/>
              </a:solidFill>
              <a:prstDash val="solid"/>
              <a:round/>
              <a:headEnd len="sm" w="sm" type="none"/>
              <a:tailEnd len="sm" w="sm" type="none"/>
            </a:ln>
          </p:spPr>
        </p:cxnSp>
        <p:cxnSp>
          <p:nvCxnSpPr>
            <p:cNvPr id="865" name="Google Shape;865;g2652c3dd1f4_0_258"/>
            <p:cNvCxnSpPr>
              <a:stCxn id="848" idx="5"/>
              <a:endCxn id="830" idx="2"/>
            </p:cNvCxnSpPr>
            <p:nvPr/>
          </p:nvCxnSpPr>
          <p:spPr>
            <a:xfrm>
              <a:off x="1924233" y="3968721"/>
              <a:ext cx="655200" cy="246600"/>
            </a:xfrm>
            <a:prstGeom prst="straightConnector1">
              <a:avLst/>
            </a:prstGeom>
            <a:noFill/>
            <a:ln cap="flat" cmpd="sng" w="19050">
              <a:solidFill>
                <a:srgbClr val="018BFF"/>
              </a:solidFill>
              <a:prstDash val="solid"/>
              <a:round/>
              <a:headEnd len="sm" w="sm" type="none"/>
              <a:tailEnd len="sm" w="sm" type="none"/>
            </a:ln>
          </p:spPr>
        </p:cxnSp>
        <p:cxnSp>
          <p:nvCxnSpPr>
            <p:cNvPr id="866" name="Google Shape;866;g2652c3dd1f4_0_258"/>
            <p:cNvCxnSpPr>
              <a:stCxn id="846" idx="6"/>
              <a:endCxn id="857" idx="3"/>
            </p:cNvCxnSpPr>
            <p:nvPr/>
          </p:nvCxnSpPr>
          <p:spPr>
            <a:xfrm flipH="1" rot="10800000">
              <a:off x="3398425" y="2273900"/>
              <a:ext cx="609300" cy="332100"/>
            </a:xfrm>
            <a:prstGeom prst="straightConnector1">
              <a:avLst/>
            </a:prstGeom>
            <a:noFill/>
            <a:ln cap="flat" cmpd="sng" w="19050">
              <a:solidFill>
                <a:srgbClr val="018BFF"/>
              </a:solidFill>
              <a:prstDash val="solid"/>
              <a:round/>
              <a:headEnd len="sm" w="sm" type="none"/>
              <a:tailEnd len="sm" w="sm" type="none"/>
            </a:ln>
          </p:spPr>
        </p:cxnSp>
        <p:cxnSp>
          <p:nvCxnSpPr>
            <p:cNvPr id="867" name="Google Shape;867;g2652c3dd1f4_0_258"/>
            <p:cNvCxnSpPr>
              <a:stCxn id="857" idx="5"/>
              <a:endCxn id="852" idx="2"/>
            </p:cNvCxnSpPr>
            <p:nvPr/>
          </p:nvCxnSpPr>
          <p:spPr>
            <a:xfrm>
              <a:off x="4690083" y="2273946"/>
              <a:ext cx="275700" cy="187200"/>
            </a:xfrm>
            <a:prstGeom prst="straightConnector1">
              <a:avLst/>
            </a:prstGeom>
            <a:noFill/>
            <a:ln cap="flat" cmpd="sng" w="19050">
              <a:solidFill>
                <a:srgbClr val="018BFF"/>
              </a:solidFill>
              <a:prstDash val="solid"/>
              <a:round/>
              <a:headEnd len="sm" w="sm" type="none"/>
              <a:tailEnd len="sm" w="sm" type="none"/>
            </a:ln>
          </p:spPr>
        </p:cxnSp>
        <p:cxnSp>
          <p:nvCxnSpPr>
            <p:cNvPr id="868" name="Google Shape;868;g2652c3dd1f4_0_258"/>
            <p:cNvCxnSpPr>
              <a:stCxn id="830" idx="6"/>
              <a:endCxn id="852" idx="3"/>
            </p:cNvCxnSpPr>
            <p:nvPr/>
          </p:nvCxnSpPr>
          <p:spPr>
            <a:xfrm flipH="1" rot="10800000">
              <a:off x="3859613" y="2802449"/>
              <a:ext cx="1246800" cy="1413000"/>
            </a:xfrm>
            <a:prstGeom prst="straightConnector1">
              <a:avLst/>
            </a:prstGeom>
            <a:noFill/>
            <a:ln cap="flat" cmpd="sng" w="19050">
              <a:solidFill>
                <a:srgbClr val="018BFF"/>
              </a:solidFill>
              <a:prstDash val="solid"/>
              <a:round/>
              <a:headEnd len="sm" w="sm" type="none"/>
              <a:tailEnd len="sm" w="sm" type="none"/>
            </a:ln>
          </p:spPr>
        </p:cxnSp>
        <p:cxnSp>
          <p:nvCxnSpPr>
            <p:cNvPr id="869" name="Google Shape;869;g2652c3dd1f4_0_258"/>
            <p:cNvCxnSpPr>
              <a:stCxn id="857" idx="6"/>
              <a:endCxn id="836" idx="3"/>
            </p:cNvCxnSpPr>
            <p:nvPr/>
          </p:nvCxnSpPr>
          <p:spPr>
            <a:xfrm flipH="1" rot="10800000">
              <a:off x="4831375" y="1417738"/>
              <a:ext cx="905700" cy="515100"/>
            </a:xfrm>
            <a:prstGeom prst="straightConnector1">
              <a:avLst/>
            </a:prstGeom>
            <a:noFill/>
            <a:ln cap="flat" cmpd="sng" w="19050">
              <a:solidFill>
                <a:srgbClr val="018BFF"/>
              </a:solidFill>
              <a:prstDash val="solid"/>
              <a:round/>
              <a:headEnd len="sm" w="sm" type="none"/>
              <a:tailEnd len="sm" w="sm" type="none"/>
            </a:ln>
          </p:spPr>
        </p:cxnSp>
      </p:grpSp>
      <p:cxnSp>
        <p:nvCxnSpPr>
          <p:cNvPr id="870" name="Google Shape;870;g2652c3dd1f4_0_258"/>
          <p:cNvCxnSpPr>
            <a:stCxn id="841" idx="3"/>
            <a:endCxn id="833" idx="7"/>
          </p:cNvCxnSpPr>
          <p:nvPr/>
        </p:nvCxnSpPr>
        <p:spPr>
          <a:xfrm flipH="1">
            <a:off x="4854173" y="2916671"/>
            <a:ext cx="718200" cy="891300"/>
          </a:xfrm>
          <a:prstGeom prst="straightConnector1">
            <a:avLst/>
          </a:prstGeom>
          <a:noFill/>
          <a:ln cap="flat" cmpd="sng" w="19050">
            <a:solidFill>
              <a:srgbClr val="018BFF"/>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2652c3dd1f4_0_20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Advantages of using </a:t>
            </a:r>
            <a:r>
              <a:rPr b="0" i="0" lang="en" sz="2300" u="none" cap="none" strike="noStrike">
                <a:solidFill>
                  <a:srgbClr val="014063"/>
                </a:solidFill>
                <a:latin typeface="Nunito Sans ExtraBold"/>
                <a:ea typeface="Nunito Sans ExtraBold"/>
                <a:cs typeface="Nunito Sans ExtraBold"/>
                <a:sym typeface="Nunito Sans ExtraBold"/>
              </a:rPr>
              <a:t>Graph</a:t>
            </a:r>
            <a:endParaRPr b="0" i="0" sz="2300" u="none" cap="none" strike="noStrike">
              <a:solidFill>
                <a:srgbClr val="014063"/>
              </a:solidFill>
              <a:latin typeface="Nunito Sans ExtraBold"/>
              <a:ea typeface="Nunito Sans ExtraBold"/>
              <a:cs typeface="Nunito Sans ExtraBold"/>
              <a:sym typeface="Nunito Sans ExtraBold"/>
            </a:endParaRPr>
          </a:p>
        </p:txBody>
      </p:sp>
      <p:sp>
        <p:nvSpPr>
          <p:cNvPr id="876" name="Google Shape;876;g2652c3dd1f4_0_208"/>
          <p:cNvSpPr/>
          <p:nvPr/>
        </p:nvSpPr>
        <p:spPr>
          <a:xfrm>
            <a:off x="563250" y="815775"/>
            <a:ext cx="8017500" cy="3561000"/>
          </a:xfrm>
          <a:prstGeom prst="roundRect">
            <a:avLst>
              <a:gd fmla="val 3879" name="adj"/>
            </a:avLst>
          </a:prstGeom>
          <a:solidFill>
            <a:srgbClr val="FFFFFF"/>
          </a:solidFill>
          <a:ln>
            <a:noFill/>
          </a:ln>
          <a:effectLst>
            <a:outerShdw blurRad="254000" rotWithShape="0" algn="t" dir="5400000" dist="127000">
              <a:srgbClr val="041133">
                <a:alpha val="9019"/>
              </a:srgbClr>
            </a:outerShdw>
          </a:effectLst>
        </p:spPr>
        <p:txBody>
          <a:bodyPr anchorCtr="0" anchor="ctr" bIns="0" lIns="365750" spcFirstLastPara="1" rIns="365750" wrap="square" tIns="274300">
            <a:noAutofit/>
          </a:bodyPr>
          <a:lstStyle/>
          <a:p>
            <a:pPr indent="0" lvl="0" marL="0" marR="0" rtl="0" algn="l">
              <a:lnSpc>
                <a:spcPct val="13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2652c3dd1f4_0_208"/>
          <p:cNvSpPr/>
          <p:nvPr/>
        </p:nvSpPr>
        <p:spPr>
          <a:xfrm>
            <a:off x="784975"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FAST</a:t>
            </a:r>
            <a:endParaRPr b="0" i="0" sz="1500" u="none" cap="none" strike="noStrike">
              <a:solidFill>
                <a:srgbClr val="FFFFFF"/>
              </a:solidFill>
              <a:latin typeface="Oswald"/>
              <a:ea typeface="Oswald"/>
              <a:cs typeface="Oswald"/>
              <a:sym typeface="Oswald"/>
            </a:endParaRPr>
          </a:p>
        </p:txBody>
      </p:sp>
      <p:sp>
        <p:nvSpPr>
          <p:cNvPr id="878" name="Google Shape;878;g2652c3dd1f4_0_208"/>
          <p:cNvSpPr/>
          <p:nvPr/>
        </p:nvSpPr>
        <p:spPr>
          <a:xfrm>
            <a:off x="2358213"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ELEGANT</a:t>
            </a:r>
            <a:endParaRPr b="0" i="0" sz="1500" u="none" cap="none" strike="noStrike">
              <a:solidFill>
                <a:srgbClr val="FFFFFF"/>
              </a:solidFill>
              <a:latin typeface="Oswald"/>
              <a:ea typeface="Oswald"/>
              <a:cs typeface="Oswald"/>
              <a:sym typeface="Oswald"/>
            </a:endParaRPr>
          </a:p>
        </p:txBody>
      </p:sp>
      <p:sp>
        <p:nvSpPr>
          <p:cNvPr id="879" name="Google Shape;879;g2652c3dd1f4_0_208"/>
          <p:cNvSpPr/>
          <p:nvPr/>
        </p:nvSpPr>
        <p:spPr>
          <a:xfrm>
            <a:off x="3931450"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EFFICIENT</a:t>
            </a:r>
            <a:endParaRPr b="0" i="0" sz="1500" u="none" cap="none" strike="noStrike">
              <a:solidFill>
                <a:srgbClr val="FFFFFF"/>
              </a:solidFill>
              <a:latin typeface="Oswald"/>
              <a:ea typeface="Oswald"/>
              <a:cs typeface="Oswald"/>
              <a:sym typeface="Oswald"/>
            </a:endParaRPr>
          </a:p>
        </p:txBody>
      </p:sp>
      <p:sp>
        <p:nvSpPr>
          <p:cNvPr id="880" name="Google Shape;880;g2652c3dd1f4_0_208"/>
          <p:cNvSpPr/>
          <p:nvPr/>
        </p:nvSpPr>
        <p:spPr>
          <a:xfrm>
            <a:off x="5504688"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UNIFYING</a:t>
            </a:r>
            <a:endParaRPr b="0" i="0" sz="1500" u="none" cap="none" strike="noStrike">
              <a:solidFill>
                <a:srgbClr val="FFFFFF"/>
              </a:solidFill>
              <a:latin typeface="Oswald"/>
              <a:ea typeface="Oswald"/>
              <a:cs typeface="Oswald"/>
              <a:sym typeface="Oswald"/>
            </a:endParaRPr>
          </a:p>
        </p:txBody>
      </p:sp>
      <p:sp>
        <p:nvSpPr>
          <p:cNvPr id="881" name="Google Shape;881;g2652c3dd1f4_0_208"/>
          <p:cNvSpPr/>
          <p:nvPr/>
        </p:nvSpPr>
        <p:spPr>
          <a:xfrm>
            <a:off x="7077925" y="1216850"/>
            <a:ext cx="1188900" cy="1188900"/>
          </a:xfrm>
          <a:prstGeom prst="ellipse">
            <a:avLst/>
          </a:prstGeom>
          <a:solidFill>
            <a:srgbClr val="018BFF"/>
          </a:solidFill>
          <a:ln cap="flat" cmpd="sng" w="9525">
            <a:solidFill>
              <a:srgbClr val="018BFF"/>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Oswald"/>
                <a:ea typeface="Oswald"/>
                <a:cs typeface="Oswald"/>
                <a:sym typeface="Oswald"/>
              </a:rPr>
              <a:t>INSIGHTFUL</a:t>
            </a:r>
            <a:endParaRPr b="0" i="0" sz="1500" u="none" cap="none" strike="noStrike">
              <a:solidFill>
                <a:srgbClr val="FFFFFF"/>
              </a:solidFill>
              <a:latin typeface="Oswald"/>
              <a:ea typeface="Oswald"/>
              <a:cs typeface="Oswald"/>
              <a:sym typeface="Oswald"/>
            </a:endParaRPr>
          </a:p>
        </p:txBody>
      </p:sp>
      <p:sp>
        <p:nvSpPr>
          <p:cNvPr id="882" name="Google Shape;882;g2652c3dd1f4_0_208"/>
          <p:cNvSpPr txBox="1"/>
          <p:nvPr/>
        </p:nvSpPr>
        <p:spPr>
          <a:xfrm>
            <a:off x="713279"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Relationships (and nodes) are stored in memory for real-time access </a:t>
            </a:r>
            <a:endParaRPr b="0" i="0" sz="1400" u="none" cap="none" strike="noStrike">
              <a:solidFill>
                <a:srgbClr val="000000"/>
              </a:solidFill>
              <a:latin typeface="Arial"/>
              <a:ea typeface="Arial"/>
              <a:cs typeface="Arial"/>
              <a:sym typeface="Arial"/>
            </a:endParaRPr>
          </a:p>
        </p:txBody>
      </p:sp>
      <p:sp>
        <p:nvSpPr>
          <p:cNvPr id="883" name="Google Shape;883;g2652c3dd1f4_0_208"/>
          <p:cNvSpPr txBox="1"/>
          <p:nvPr/>
        </p:nvSpPr>
        <p:spPr>
          <a:xfrm>
            <a:off x="2317340"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Complex business processes are simply and faithfully represented</a:t>
            </a:r>
            <a:endParaRPr b="0" i="0" sz="1400" u="none" cap="none" strike="noStrike">
              <a:solidFill>
                <a:srgbClr val="000000"/>
              </a:solidFill>
              <a:latin typeface="Arial"/>
              <a:ea typeface="Arial"/>
              <a:cs typeface="Arial"/>
              <a:sym typeface="Arial"/>
            </a:endParaRPr>
          </a:p>
        </p:txBody>
      </p:sp>
      <p:sp>
        <p:nvSpPr>
          <p:cNvPr id="884" name="Google Shape;884;g2652c3dd1f4_0_208"/>
          <p:cNvSpPr txBox="1"/>
          <p:nvPr/>
        </p:nvSpPr>
        <p:spPr>
          <a:xfrm>
            <a:off x="3921402"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Queries traverse locally-linked objects with consistent performance</a:t>
            </a:r>
            <a:endParaRPr b="0" i="0" sz="1400" u="none" cap="none" strike="noStrike">
              <a:solidFill>
                <a:srgbClr val="000000"/>
              </a:solidFill>
              <a:latin typeface="Arial"/>
              <a:ea typeface="Arial"/>
              <a:cs typeface="Arial"/>
              <a:sym typeface="Arial"/>
            </a:endParaRPr>
          </a:p>
        </p:txBody>
      </p:sp>
      <p:sp>
        <p:nvSpPr>
          <p:cNvPr id="885" name="Google Shape;885;g2652c3dd1f4_0_208"/>
          <p:cNvSpPr txBox="1"/>
          <p:nvPr/>
        </p:nvSpPr>
        <p:spPr>
          <a:xfrm>
            <a:off x="5525463" y="2559325"/>
            <a:ext cx="1332300" cy="1678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Creates a flexible, connected</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view across disparate data domains</a:t>
            </a:r>
            <a:endParaRPr b="0" i="0" sz="1400" u="none" cap="none" strike="noStrike">
              <a:solidFill>
                <a:srgbClr val="000000"/>
              </a:solidFill>
              <a:latin typeface="Arial"/>
              <a:ea typeface="Arial"/>
              <a:cs typeface="Arial"/>
              <a:sym typeface="Arial"/>
            </a:endParaRPr>
          </a:p>
        </p:txBody>
      </p:sp>
      <p:sp>
        <p:nvSpPr>
          <p:cNvPr id="886" name="Google Shape;886;g2652c3dd1f4_0_208"/>
          <p:cNvSpPr txBox="1"/>
          <p:nvPr/>
        </p:nvSpPr>
        <p:spPr>
          <a:xfrm>
            <a:off x="7129525" y="2559325"/>
            <a:ext cx="1332300" cy="1678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Builds up</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context, enabling reasoning,  inference and predictions</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443"/>
          <p:cNvSpPr/>
          <p:nvPr/>
        </p:nvSpPr>
        <p:spPr>
          <a:xfrm>
            <a:off x="287258" y="875152"/>
            <a:ext cx="1172100" cy="40185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DATA SOURCES</a:t>
            </a:r>
            <a:endParaRPr b="1" i="0" sz="800" u="none" cap="none" strike="noStrike">
              <a:solidFill>
                <a:srgbClr val="000000"/>
              </a:solidFill>
              <a:latin typeface="Arial"/>
              <a:ea typeface="Arial"/>
              <a:cs typeface="Arial"/>
              <a:sym typeface="Arial"/>
            </a:endParaRPr>
          </a:p>
        </p:txBody>
      </p:sp>
      <p:sp>
        <p:nvSpPr>
          <p:cNvPr id="892" name="Google Shape;892;p443"/>
          <p:cNvSpPr/>
          <p:nvPr/>
        </p:nvSpPr>
        <p:spPr>
          <a:xfrm>
            <a:off x="545862" y="4491188"/>
            <a:ext cx="979200" cy="341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93" name="Google Shape;893;p443"/>
          <p:cNvSpPr/>
          <p:nvPr/>
        </p:nvSpPr>
        <p:spPr>
          <a:xfrm>
            <a:off x="5680578" y="898243"/>
            <a:ext cx="1464900" cy="39717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USE CASES</a:t>
            </a:r>
            <a:endParaRPr b="1" i="0" sz="800" u="none" cap="none" strike="noStrike">
              <a:solidFill>
                <a:srgbClr val="0078D7"/>
              </a:solidFill>
              <a:latin typeface="Arial"/>
              <a:ea typeface="Arial"/>
              <a:cs typeface="Arial"/>
              <a:sym typeface="Arial"/>
            </a:endParaRPr>
          </a:p>
        </p:txBody>
      </p:sp>
      <p:sp>
        <p:nvSpPr>
          <p:cNvPr id="894" name="Google Shape;894;p443"/>
          <p:cNvSpPr/>
          <p:nvPr/>
        </p:nvSpPr>
        <p:spPr>
          <a:xfrm>
            <a:off x="1521025" y="889000"/>
            <a:ext cx="1337700" cy="40185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INGEST</a:t>
            </a:r>
            <a:endParaRPr b="1" i="0" sz="800" u="none" cap="none" strike="noStrike">
              <a:solidFill>
                <a:srgbClr val="000000"/>
              </a:solidFill>
              <a:latin typeface="Arial"/>
              <a:ea typeface="Arial"/>
              <a:cs typeface="Arial"/>
              <a:sym typeface="Arial"/>
            </a:endParaRPr>
          </a:p>
        </p:txBody>
      </p:sp>
      <p:sp>
        <p:nvSpPr>
          <p:cNvPr id="895" name="Google Shape;895;p443"/>
          <p:cNvSpPr/>
          <p:nvPr/>
        </p:nvSpPr>
        <p:spPr>
          <a:xfrm>
            <a:off x="1644298" y="1313872"/>
            <a:ext cx="1071000" cy="3445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low confidence" id="896" name="Google Shape;896;p443"/>
          <p:cNvPicPr preferRelativeResize="0"/>
          <p:nvPr/>
        </p:nvPicPr>
        <p:blipFill rotWithShape="1">
          <a:blip r:embed="rId3">
            <a:alphaModFix/>
          </a:blip>
          <a:srcRect b="15340" l="0" r="58764" t="0"/>
          <a:stretch/>
        </p:blipFill>
        <p:spPr>
          <a:xfrm>
            <a:off x="775107" y="1416952"/>
            <a:ext cx="278562" cy="571884"/>
          </a:xfrm>
          <a:prstGeom prst="rect">
            <a:avLst/>
          </a:prstGeom>
          <a:noFill/>
          <a:ln>
            <a:noFill/>
          </a:ln>
        </p:spPr>
      </p:pic>
      <p:pic>
        <p:nvPicPr>
          <p:cNvPr descr="Graphical user interface, application&#10;&#10;Description automatically generated" id="897" name="Google Shape;897;p443"/>
          <p:cNvPicPr preferRelativeResize="0"/>
          <p:nvPr/>
        </p:nvPicPr>
        <p:blipFill rotWithShape="1">
          <a:blip r:embed="rId4">
            <a:alphaModFix/>
          </a:blip>
          <a:srcRect b="9832" l="26027" r="56331" t="37811"/>
          <a:stretch/>
        </p:blipFill>
        <p:spPr>
          <a:xfrm>
            <a:off x="817788" y="2302508"/>
            <a:ext cx="389689" cy="449335"/>
          </a:xfrm>
          <a:prstGeom prst="rect">
            <a:avLst/>
          </a:prstGeom>
          <a:noFill/>
          <a:ln>
            <a:noFill/>
          </a:ln>
        </p:spPr>
      </p:pic>
      <p:pic>
        <p:nvPicPr>
          <p:cNvPr descr="A picture containing text, tool, scissors&#10;&#10;Description automatically generated" id="898" name="Google Shape;898;p443"/>
          <p:cNvPicPr preferRelativeResize="0"/>
          <p:nvPr/>
        </p:nvPicPr>
        <p:blipFill rotWithShape="1">
          <a:blip r:embed="rId5">
            <a:alphaModFix/>
          </a:blip>
          <a:srcRect b="0" l="0" r="0" t="0"/>
          <a:stretch/>
        </p:blipFill>
        <p:spPr>
          <a:xfrm>
            <a:off x="889896" y="2954548"/>
            <a:ext cx="365806" cy="395637"/>
          </a:xfrm>
          <a:prstGeom prst="rect">
            <a:avLst/>
          </a:prstGeom>
          <a:noFill/>
          <a:ln>
            <a:noFill/>
          </a:ln>
        </p:spPr>
      </p:pic>
      <p:pic>
        <p:nvPicPr>
          <p:cNvPr descr="Graphical user interface, application&#10;&#10;Description automatically generated" id="899" name="Google Shape;899;p443"/>
          <p:cNvPicPr preferRelativeResize="0"/>
          <p:nvPr/>
        </p:nvPicPr>
        <p:blipFill rotWithShape="1">
          <a:blip r:embed="rId4">
            <a:alphaModFix/>
          </a:blip>
          <a:srcRect b="11448" l="56882" r="25840" t="38507"/>
          <a:stretch/>
        </p:blipFill>
        <p:spPr>
          <a:xfrm>
            <a:off x="1009027" y="2047974"/>
            <a:ext cx="365804" cy="411769"/>
          </a:xfrm>
          <a:prstGeom prst="rect">
            <a:avLst/>
          </a:prstGeom>
          <a:noFill/>
          <a:ln>
            <a:noFill/>
          </a:ln>
        </p:spPr>
      </p:pic>
      <p:pic>
        <p:nvPicPr>
          <p:cNvPr descr="Graphical user interface, application&#10;&#10;Description automatically generated" id="900" name="Google Shape;900;p443"/>
          <p:cNvPicPr preferRelativeResize="0"/>
          <p:nvPr/>
        </p:nvPicPr>
        <p:blipFill rotWithShape="1">
          <a:blip r:embed="rId4">
            <a:alphaModFix/>
          </a:blip>
          <a:srcRect b="11448" l="73523" r="9807" t="38507"/>
          <a:stretch/>
        </p:blipFill>
        <p:spPr>
          <a:xfrm>
            <a:off x="658153" y="2074041"/>
            <a:ext cx="330605" cy="385702"/>
          </a:xfrm>
          <a:prstGeom prst="rect">
            <a:avLst/>
          </a:prstGeom>
          <a:noFill/>
          <a:ln>
            <a:noFill/>
          </a:ln>
        </p:spPr>
      </p:pic>
      <p:pic>
        <p:nvPicPr>
          <p:cNvPr descr="Logo, company name&#10;&#10;Description automatically generated" id="901" name="Google Shape;901;p443"/>
          <p:cNvPicPr preferRelativeResize="0"/>
          <p:nvPr/>
        </p:nvPicPr>
        <p:blipFill rotWithShape="1">
          <a:blip r:embed="rId6">
            <a:alphaModFix/>
          </a:blip>
          <a:srcRect b="0" l="0" r="0" t="0"/>
          <a:stretch/>
        </p:blipFill>
        <p:spPr>
          <a:xfrm>
            <a:off x="1861673" y="2563486"/>
            <a:ext cx="685800" cy="422821"/>
          </a:xfrm>
          <a:prstGeom prst="rect">
            <a:avLst/>
          </a:prstGeom>
          <a:noFill/>
          <a:ln>
            <a:noFill/>
          </a:ln>
        </p:spPr>
      </p:pic>
      <p:grpSp>
        <p:nvGrpSpPr>
          <p:cNvPr id="902" name="Google Shape;902;p443"/>
          <p:cNvGrpSpPr/>
          <p:nvPr/>
        </p:nvGrpSpPr>
        <p:grpSpPr>
          <a:xfrm>
            <a:off x="1876836" y="1841835"/>
            <a:ext cx="573466" cy="519902"/>
            <a:chOff x="1313581" y="2626241"/>
            <a:chExt cx="685800" cy="621669"/>
          </a:xfrm>
        </p:grpSpPr>
        <p:pic>
          <p:nvPicPr>
            <p:cNvPr id="903" name="Google Shape;903;p443"/>
            <p:cNvPicPr preferRelativeResize="0"/>
            <p:nvPr/>
          </p:nvPicPr>
          <p:blipFill rotWithShape="1">
            <a:blip r:embed="rId7">
              <a:alphaModFix/>
            </a:blip>
            <a:srcRect b="0" l="0" r="0" t="0"/>
            <a:stretch/>
          </p:blipFill>
          <p:spPr>
            <a:xfrm>
              <a:off x="1476818" y="2626241"/>
              <a:ext cx="415777" cy="439292"/>
            </a:xfrm>
            <a:prstGeom prst="rect">
              <a:avLst/>
            </a:prstGeom>
            <a:noFill/>
            <a:ln>
              <a:noFill/>
            </a:ln>
          </p:spPr>
        </p:pic>
        <p:sp>
          <p:nvSpPr>
            <p:cNvPr id="904" name="Google Shape;904;p443"/>
            <p:cNvSpPr/>
            <p:nvPr/>
          </p:nvSpPr>
          <p:spPr>
            <a:xfrm>
              <a:off x="1313581" y="3061010"/>
              <a:ext cx="685800" cy="1869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505050"/>
                  </a:solidFill>
                  <a:latin typeface="Arial"/>
                  <a:ea typeface="Arial"/>
                  <a:cs typeface="Arial"/>
                  <a:sym typeface="Arial"/>
                </a:rPr>
                <a:t>Apache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505050"/>
                  </a:solidFill>
                  <a:latin typeface="Arial"/>
                  <a:ea typeface="Arial"/>
                  <a:cs typeface="Arial"/>
                  <a:sym typeface="Arial"/>
                </a:rPr>
                <a:t>Hop</a:t>
              </a:r>
              <a:endParaRPr b="0" i="0" sz="1000" u="none" cap="none" strike="noStrike">
                <a:solidFill>
                  <a:srgbClr val="000000"/>
                </a:solidFill>
                <a:latin typeface="Arial"/>
                <a:ea typeface="Arial"/>
                <a:cs typeface="Arial"/>
                <a:sym typeface="Arial"/>
              </a:endParaRPr>
            </a:p>
          </p:txBody>
        </p:sp>
      </p:grpSp>
      <p:pic>
        <p:nvPicPr>
          <p:cNvPr descr="Shape&#10;&#10;Description automatically generated with low confidence" id="905" name="Google Shape;905;p443"/>
          <p:cNvPicPr preferRelativeResize="0"/>
          <p:nvPr/>
        </p:nvPicPr>
        <p:blipFill rotWithShape="1">
          <a:blip r:embed="rId3">
            <a:alphaModFix/>
          </a:blip>
          <a:srcRect b="15340" l="0" r="58764" t="0"/>
          <a:stretch/>
        </p:blipFill>
        <p:spPr>
          <a:xfrm>
            <a:off x="994849" y="1285818"/>
            <a:ext cx="278562" cy="571884"/>
          </a:xfrm>
          <a:prstGeom prst="rect">
            <a:avLst/>
          </a:prstGeom>
          <a:noFill/>
          <a:ln>
            <a:noFill/>
          </a:ln>
        </p:spPr>
      </p:pic>
      <p:pic>
        <p:nvPicPr>
          <p:cNvPr descr="Shape&#10;&#10;Description automatically generated with low confidence" id="906" name="Google Shape;906;p443"/>
          <p:cNvPicPr preferRelativeResize="0"/>
          <p:nvPr/>
        </p:nvPicPr>
        <p:blipFill rotWithShape="1">
          <a:blip r:embed="rId8">
            <a:alphaModFix/>
          </a:blip>
          <a:srcRect b="13858" l="0" r="0" t="0"/>
          <a:stretch/>
        </p:blipFill>
        <p:spPr>
          <a:xfrm>
            <a:off x="658154" y="3946218"/>
            <a:ext cx="478464" cy="412134"/>
          </a:xfrm>
          <a:prstGeom prst="rect">
            <a:avLst/>
          </a:prstGeom>
          <a:noFill/>
          <a:ln>
            <a:noFill/>
          </a:ln>
        </p:spPr>
      </p:pic>
      <p:pic>
        <p:nvPicPr>
          <p:cNvPr descr="Shape&#10;&#10;Description automatically generated with low confidence" id="907" name="Google Shape;907;p443"/>
          <p:cNvPicPr preferRelativeResize="0"/>
          <p:nvPr/>
        </p:nvPicPr>
        <p:blipFill rotWithShape="1">
          <a:blip r:embed="rId9">
            <a:alphaModFix/>
          </a:blip>
          <a:srcRect b="22450" l="0" r="0" t="0"/>
          <a:stretch/>
        </p:blipFill>
        <p:spPr>
          <a:xfrm>
            <a:off x="797704" y="4337086"/>
            <a:ext cx="301639" cy="233915"/>
          </a:xfrm>
          <a:prstGeom prst="rect">
            <a:avLst/>
          </a:prstGeom>
          <a:noFill/>
          <a:ln>
            <a:noFill/>
          </a:ln>
        </p:spPr>
      </p:pic>
      <p:pic>
        <p:nvPicPr>
          <p:cNvPr descr="Shape&#10;&#10;Description automatically generated with low confidence" id="908" name="Google Shape;908;p443"/>
          <p:cNvPicPr preferRelativeResize="0"/>
          <p:nvPr/>
        </p:nvPicPr>
        <p:blipFill rotWithShape="1">
          <a:blip r:embed="rId10">
            <a:alphaModFix/>
          </a:blip>
          <a:srcRect b="14623" l="0" r="0" t="0"/>
          <a:stretch/>
        </p:blipFill>
        <p:spPr>
          <a:xfrm>
            <a:off x="1042252" y="4103168"/>
            <a:ext cx="348710" cy="297712"/>
          </a:xfrm>
          <a:prstGeom prst="rect">
            <a:avLst/>
          </a:prstGeom>
          <a:noFill/>
          <a:ln>
            <a:noFill/>
          </a:ln>
        </p:spPr>
      </p:pic>
      <p:cxnSp>
        <p:nvCxnSpPr>
          <p:cNvPr id="909" name="Google Shape;909;p443"/>
          <p:cNvCxnSpPr/>
          <p:nvPr/>
        </p:nvCxnSpPr>
        <p:spPr>
          <a:xfrm flipH="1">
            <a:off x="484114" y="1157482"/>
            <a:ext cx="17100" cy="3662100"/>
          </a:xfrm>
          <a:prstGeom prst="straightConnector1">
            <a:avLst/>
          </a:prstGeom>
          <a:noFill/>
          <a:ln cap="flat" cmpd="sng" w="76200">
            <a:solidFill>
              <a:srgbClr val="A5A5A5"/>
            </a:solidFill>
            <a:prstDash val="solid"/>
            <a:round/>
            <a:headEnd len="med" w="med" type="triangle"/>
            <a:tailEnd len="med" w="med" type="triangle"/>
          </a:ln>
        </p:spPr>
      </p:cxnSp>
      <p:sp>
        <p:nvSpPr>
          <p:cNvPr id="910" name="Google Shape;910;p443"/>
          <p:cNvSpPr txBox="1"/>
          <p:nvPr/>
        </p:nvSpPr>
        <p:spPr>
          <a:xfrm>
            <a:off x="617427" y="1119263"/>
            <a:ext cx="1139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Structured</a:t>
            </a:r>
            <a:endParaRPr b="0" i="0" sz="900" u="none" cap="none" strike="noStrike">
              <a:solidFill>
                <a:srgbClr val="000000"/>
              </a:solidFill>
              <a:latin typeface="Arial"/>
              <a:ea typeface="Arial"/>
              <a:cs typeface="Arial"/>
              <a:sym typeface="Arial"/>
            </a:endParaRPr>
          </a:p>
        </p:txBody>
      </p:sp>
      <p:pic>
        <p:nvPicPr>
          <p:cNvPr descr="Shape&#10;&#10;Description automatically generated with low confidence" id="911" name="Google Shape;911;p443"/>
          <p:cNvPicPr preferRelativeResize="0"/>
          <p:nvPr/>
        </p:nvPicPr>
        <p:blipFill rotWithShape="1">
          <a:blip r:embed="rId11">
            <a:alphaModFix/>
          </a:blip>
          <a:srcRect b="19464" l="0" r="0" t="0"/>
          <a:stretch/>
        </p:blipFill>
        <p:spPr>
          <a:xfrm>
            <a:off x="1045018" y="3367963"/>
            <a:ext cx="216018" cy="173968"/>
          </a:xfrm>
          <a:prstGeom prst="rect">
            <a:avLst/>
          </a:prstGeom>
          <a:noFill/>
          <a:ln>
            <a:noFill/>
          </a:ln>
        </p:spPr>
      </p:pic>
      <p:sp>
        <p:nvSpPr>
          <p:cNvPr id="912" name="Google Shape;912;p443"/>
          <p:cNvSpPr txBox="1"/>
          <p:nvPr/>
        </p:nvSpPr>
        <p:spPr>
          <a:xfrm>
            <a:off x="622045" y="4532100"/>
            <a:ext cx="1139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Unstructured</a:t>
            </a:r>
            <a:endParaRPr b="0" i="0" sz="900" u="none" cap="none" strike="noStrike">
              <a:solidFill>
                <a:srgbClr val="000000"/>
              </a:solidFill>
              <a:latin typeface="Arial"/>
              <a:ea typeface="Arial"/>
              <a:cs typeface="Arial"/>
              <a:sym typeface="Arial"/>
            </a:endParaRPr>
          </a:p>
        </p:txBody>
      </p:sp>
      <p:sp>
        <p:nvSpPr>
          <p:cNvPr id="913" name="Google Shape;913;p443"/>
          <p:cNvSpPr/>
          <p:nvPr/>
        </p:nvSpPr>
        <p:spPr>
          <a:xfrm rot="-5400000">
            <a:off x="4905585" y="1937643"/>
            <a:ext cx="1828800" cy="248400"/>
          </a:xfrm>
          <a:prstGeom prst="rect">
            <a:avLst/>
          </a:prstGeom>
          <a:solidFill>
            <a:schemeClr val="dk2"/>
          </a:solidFill>
          <a:ln>
            <a:noFill/>
          </a:ln>
        </p:spPr>
        <p:txBody>
          <a:bodyPr anchorCtr="0" anchor="ctr" bIns="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DATA ANALYTICS </a:t>
            </a:r>
            <a:endParaRPr b="0" i="1" sz="800" u="none" cap="none" strike="noStrike">
              <a:solidFill>
                <a:srgbClr val="CCE7FF"/>
              </a:solidFill>
              <a:latin typeface="Arial"/>
              <a:ea typeface="Arial"/>
              <a:cs typeface="Arial"/>
              <a:sym typeface="Arial"/>
            </a:endParaRPr>
          </a:p>
        </p:txBody>
      </p:sp>
      <p:sp>
        <p:nvSpPr>
          <p:cNvPr id="914" name="Google Shape;914;p443"/>
          <p:cNvSpPr/>
          <p:nvPr/>
        </p:nvSpPr>
        <p:spPr>
          <a:xfrm rot="-5400000">
            <a:off x="5078700" y="3593125"/>
            <a:ext cx="1481700" cy="248100"/>
          </a:xfrm>
          <a:prstGeom prst="rect">
            <a:avLst/>
          </a:prstGeom>
          <a:solidFill>
            <a:schemeClr val="dk1"/>
          </a:solidFill>
          <a:ln>
            <a:noFill/>
          </a:ln>
        </p:spPr>
        <p:txBody>
          <a:bodyPr anchorCtr="0" anchor="ctr" bIns="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Arial"/>
                <a:ea typeface="Arial"/>
                <a:cs typeface="Arial"/>
                <a:sym typeface="Arial"/>
              </a:rPr>
              <a:t>DATA MANAGEMENT </a:t>
            </a:r>
            <a:endParaRPr b="0" i="0" sz="800" u="none" cap="none" strike="noStrike">
              <a:solidFill>
                <a:srgbClr val="DCFDF8"/>
              </a:solidFill>
              <a:latin typeface="Arial"/>
              <a:ea typeface="Arial"/>
              <a:cs typeface="Arial"/>
              <a:sym typeface="Arial"/>
            </a:endParaRPr>
          </a:p>
        </p:txBody>
      </p:sp>
      <p:sp>
        <p:nvSpPr>
          <p:cNvPr id="915" name="Google Shape;915;p443"/>
          <p:cNvSpPr/>
          <p:nvPr/>
        </p:nvSpPr>
        <p:spPr>
          <a:xfrm>
            <a:off x="5937167" y="1182153"/>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Journey Analytics</a:t>
            </a:r>
            <a:endParaRPr b="0" i="0" sz="800" u="none" cap="none" strike="noStrike">
              <a:solidFill>
                <a:srgbClr val="000000"/>
              </a:solidFill>
              <a:latin typeface="Arial"/>
              <a:ea typeface="Arial"/>
              <a:cs typeface="Arial"/>
              <a:sym typeface="Arial"/>
            </a:endParaRPr>
          </a:p>
        </p:txBody>
      </p:sp>
      <p:sp>
        <p:nvSpPr>
          <p:cNvPr id="916" name="Google Shape;916;p443"/>
          <p:cNvSpPr/>
          <p:nvPr/>
        </p:nvSpPr>
        <p:spPr>
          <a:xfrm>
            <a:off x="5938610" y="142951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Risk Analytics</a:t>
            </a:r>
            <a:endParaRPr b="0" i="0" sz="800" u="none" cap="none" strike="noStrike">
              <a:solidFill>
                <a:srgbClr val="000000"/>
              </a:solidFill>
              <a:latin typeface="Arial"/>
              <a:ea typeface="Arial"/>
              <a:cs typeface="Arial"/>
              <a:sym typeface="Arial"/>
            </a:endParaRPr>
          </a:p>
        </p:txBody>
      </p:sp>
      <p:sp>
        <p:nvSpPr>
          <p:cNvPr id="917" name="Google Shape;917;p443"/>
          <p:cNvSpPr/>
          <p:nvPr/>
        </p:nvSpPr>
        <p:spPr>
          <a:xfrm>
            <a:off x="5936301" y="1672835"/>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Churn Analysis</a:t>
            </a:r>
            <a:endParaRPr b="0" i="0" sz="800" u="none" cap="none" strike="noStrike">
              <a:solidFill>
                <a:srgbClr val="000000"/>
              </a:solidFill>
              <a:latin typeface="Arial"/>
              <a:ea typeface="Arial"/>
              <a:cs typeface="Arial"/>
              <a:sym typeface="Arial"/>
            </a:endParaRPr>
          </a:p>
        </p:txBody>
      </p:sp>
      <p:sp>
        <p:nvSpPr>
          <p:cNvPr id="918" name="Google Shape;918;p443"/>
          <p:cNvSpPr/>
          <p:nvPr/>
        </p:nvSpPr>
        <p:spPr>
          <a:xfrm>
            <a:off x="5931972" y="1919619"/>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What-if Analysis</a:t>
            </a:r>
            <a:endParaRPr b="0" i="0" sz="800" u="none" cap="none" strike="noStrike">
              <a:solidFill>
                <a:srgbClr val="000000"/>
              </a:solidFill>
              <a:latin typeface="Arial"/>
              <a:ea typeface="Arial"/>
              <a:cs typeface="Arial"/>
              <a:sym typeface="Arial"/>
            </a:endParaRPr>
          </a:p>
        </p:txBody>
      </p:sp>
      <p:sp>
        <p:nvSpPr>
          <p:cNvPr id="919" name="Google Shape;919;p443"/>
          <p:cNvSpPr/>
          <p:nvPr/>
        </p:nvSpPr>
        <p:spPr>
          <a:xfrm>
            <a:off x="5917252" y="2397887"/>
            <a:ext cx="1077000" cy="32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Feature Engineering &amp; ML</a:t>
            </a:r>
            <a:endParaRPr b="0" i="0" sz="800" u="none" cap="none" strike="noStrike">
              <a:solidFill>
                <a:srgbClr val="000000"/>
              </a:solidFill>
              <a:latin typeface="Arial"/>
              <a:ea typeface="Arial"/>
              <a:cs typeface="Arial"/>
              <a:sym typeface="Arial"/>
            </a:endParaRPr>
          </a:p>
        </p:txBody>
      </p:sp>
      <p:sp>
        <p:nvSpPr>
          <p:cNvPr id="920" name="Google Shape;920;p443"/>
          <p:cNvSpPr/>
          <p:nvPr/>
        </p:nvSpPr>
        <p:spPr>
          <a:xfrm>
            <a:off x="5920427" y="2767342"/>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Fraud </a:t>
            </a:r>
            <a:endParaRPr b="0" i="0" sz="800" u="none" cap="none" strike="noStrike">
              <a:solidFill>
                <a:srgbClr val="000000"/>
              </a:solidFill>
              <a:latin typeface="Arial"/>
              <a:ea typeface="Arial"/>
              <a:cs typeface="Arial"/>
              <a:sym typeface="Arial"/>
            </a:endParaRPr>
          </a:p>
        </p:txBody>
      </p:sp>
      <p:sp>
        <p:nvSpPr>
          <p:cNvPr id="921" name="Google Shape;921;p443"/>
          <p:cNvSpPr/>
          <p:nvPr/>
        </p:nvSpPr>
        <p:spPr>
          <a:xfrm>
            <a:off x="5928509" y="2998828"/>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Recommendations</a:t>
            </a:r>
            <a:endParaRPr b="0" i="0" sz="800" u="none" cap="none" strike="noStrike">
              <a:solidFill>
                <a:srgbClr val="000000"/>
              </a:solidFill>
              <a:latin typeface="Arial"/>
              <a:ea typeface="Arial"/>
              <a:cs typeface="Arial"/>
              <a:sym typeface="Arial"/>
            </a:endParaRPr>
          </a:p>
        </p:txBody>
      </p:sp>
      <p:sp>
        <p:nvSpPr>
          <p:cNvPr id="922" name="Google Shape;922;p443"/>
          <p:cNvSpPr/>
          <p:nvPr/>
        </p:nvSpPr>
        <p:spPr>
          <a:xfrm>
            <a:off x="5932550" y="324474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Fabric</a:t>
            </a:r>
            <a:endParaRPr b="0" i="0" sz="800" u="none" cap="none" strike="noStrike">
              <a:solidFill>
                <a:srgbClr val="000000"/>
              </a:solidFill>
              <a:latin typeface="Arial"/>
              <a:ea typeface="Arial"/>
              <a:cs typeface="Arial"/>
              <a:sym typeface="Arial"/>
            </a:endParaRPr>
          </a:p>
        </p:txBody>
      </p:sp>
      <p:sp>
        <p:nvSpPr>
          <p:cNvPr id="923" name="Google Shape;923;p443"/>
          <p:cNvSpPr/>
          <p:nvPr/>
        </p:nvSpPr>
        <p:spPr>
          <a:xfrm>
            <a:off x="5934283" y="348604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Compliance </a:t>
            </a:r>
            <a:endParaRPr b="0" i="0" sz="800" u="none" cap="none" strike="noStrike">
              <a:solidFill>
                <a:srgbClr val="000000"/>
              </a:solidFill>
              <a:latin typeface="Arial"/>
              <a:ea typeface="Arial"/>
              <a:cs typeface="Arial"/>
              <a:sym typeface="Arial"/>
            </a:endParaRPr>
          </a:p>
        </p:txBody>
      </p:sp>
      <p:sp>
        <p:nvSpPr>
          <p:cNvPr id="924" name="Google Shape;924;p443"/>
          <p:cNvSpPr/>
          <p:nvPr/>
        </p:nvSpPr>
        <p:spPr>
          <a:xfrm>
            <a:off x="5932263" y="3730231"/>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Governance</a:t>
            </a:r>
            <a:endParaRPr b="0" i="0" sz="800" u="none" cap="none" strike="noStrike">
              <a:solidFill>
                <a:srgbClr val="000000"/>
              </a:solidFill>
              <a:latin typeface="Arial"/>
              <a:ea typeface="Arial"/>
              <a:cs typeface="Arial"/>
              <a:sym typeface="Arial"/>
            </a:endParaRPr>
          </a:p>
        </p:txBody>
      </p:sp>
      <p:sp>
        <p:nvSpPr>
          <p:cNvPr id="925" name="Google Shape;925;p443"/>
          <p:cNvSpPr/>
          <p:nvPr/>
        </p:nvSpPr>
        <p:spPr>
          <a:xfrm>
            <a:off x="5933994" y="3974994"/>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Provenance</a:t>
            </a:r>
            <a:endParaRPr b="0" i="0" sz="800" u="none" cap="none" strike="noStrike">
              <a:solidFill>
                <a:srgbClr val="000000"/>
              </a:solidFill>
              <a:latin typeface="Arial"/>
              <a:ea typeface="Arial"/>
              <a:cs typeface="Arial"/>
              <a:sym typeface="Arial"/>
            </a:endParaRPr>
          </a:p>
        </p:txBody>
      </p:sp>
      <p:sp>
        <p:nvSpPr>
          <p:cNvPr id="926" name="Google Shape;926;p443"/>
          <p:cNvSpPr/>
          <p:nvPr/>
        </p:nvSpPr>
        <p:spPr>
          <a:xfrm>
            <a:off x="5932262" y="4213119"/>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Data Lineage</a:t>
            </a:r>
            <a:endParaRPr b="0" i="0" sz="800" u="none" cap="none" strike="noStrike">
              <a:solidFill>
                <a:srgbClr val="000000"/>
              </a:solidFill>
              <a:latin typeface="Arial"/>
              <a:ea typeface="Arial"/>
              <a:cs typeface="Arial"/>
              <a:sym typeface="Arial"/>
            </a:endParaRPr>
          </a:p>
        </p:txBody>
      </p:sp>
      <p:sp>
        <p:nvSpPr>
          <p:cNvPr id="927" name="Google Shape;927;p443"/>
          <p:cNvSpPr/>
          <p:nvPr/>
        </p:nvSpPr>
        <p:spPr>
          <a:xfrm>
            <a:off x="5919272" y="2160919"/>
            <a:ext cx="1077000" cy="2082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800" u="none" cap="none" strike="noStrike">
                <a:solidFill>
                  <a:srgbClr val="000000"/>
                </a:solidFill>
                <a:latin typeface="Arial"/>
                <a:ea typeface="Arial"/>
                <a:cs typeface="Arial"/>
                <a:sym typeface="Arial"/>
              </a:rPr>
              <a:t>Next Best Case </a:t>
            </a:r>
            <a:endParaRPr b="0" i="0" sz="800" u="none" cap="none" strike="noStrike">
              <a:solidFill>
                <a:srgbClr val="000000"/>
              </a:solidFill>
              <a:latin typeface="Arial"/>
              <a:ea typeface="Arial"/>
              <a:cs typeface="Arial"/>
              <a:sym typeface="Arial"/>
            </a:endParaRPr>
          </a:p>
        </p:txBody>
      </p:sp>
      <p:pic>
        <p:nvPicPr>
          <p:cNvPr descr="Shape&#10;&#10;Description automatically generated with low confidence" id="928" name="Google Shape;928;p443"/>
          <p:cNvPicPr preferRelativeResize="0"/>
          <p:nvPr/>
        </p:nvPicPr>
        <p:blipFill rotWithShape="1">
          <a:blip r:embed="rId11">
            <a:alphaModFix/>
          </a:blip>
          <a:srcRect b="19464" l="0" r="0" t="0"/>
          <a:stretch/>
        </p:blipFill>
        <p:spPr>
          <a:xfrm>
            <a:off x="868742" y="3415058"/>
            <a:ext cx="216018" cy="173968"/>
          </a:xfrm>
          <a:prstGeom prst="rect">
            <a:avLst/>
          </a:prstGeom>
          <a:noFill/>
          <a:ln>
            <a:noFill/>
          </a:ln>
        </p:spPr>
      </p:pic>
      <p:sp>
        <p:nvSpPr>
          <p:cNvPr id="929" name="Google Shape;929;p443"/>
          <p:cNvSpPr/>
          <p:nvPr/>
        </p:nvSpPr>
        <p:spPr>
          <a:xfrm>
            <a:off x="717875" y="3580168"/>
            <a:ext cx="685800" cy="1722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505050"/>
                </a:solidFill>
                <a:latin typeface="Arial"/>
                <a:ea typeface="Arial"/>
                <a:cs typeface="Arial"/>
                <a:sym typeface="Arial"/>
              </a:rPr>
              <a:t>Ontologies</a:t>
            </a:r>
            <a:endParaRPr b="0" i="0" sz="1000" u="none" cap="none" strike="noStrike">
              <a:solidFill>
                <a:srgbClr val="000000"/>
              </a:solidFill>
              <a:latin typeface="Arial"/>
              <a:ea typeface="Arial"/>
              <a:cs typeface="Arial"/>
              <a:sym typeface="Arial"/>
            </a:endParaRPr>
          </a:p>
        </p:txBody>
      </p:sp>
      <p:pic>
        <p:nvPicPr>
          <p:cNvPr descr="Icon&#10;&#10;Description automatically generated" id="930" name="Google Shape;930;p443"/>
          <p:cNvPicPr preferRelativeResize="0"/>
          <p:nvPr/>
        </p:nvPicPr>
        <p:blipFill rotWithShape="1">
          <a:blip r:embed="rId12">
            <a:alphaModFix/>
          </a:blip>
          <a:srcRect b="9000" l="6756" r="5838" t="8654"/>
          <a:stretch/>
        </p:blipFill>
        <p:spPr>
          <a:xfrm>
            <a:off x="2021665" y="1399452"/>
            <a:ext cx="365800" cy="344631"/>
          </a:xfrm>
          <a:prstGeom prst="rect">
            <a:avLst/>
          </a:prstGeom>
          <a:noFill/>
          <a:ln>
            <a:noFill/>
          </a:ln>
        </p:spPr>
      </p:pic>
      <p:sp>
        <p:nvSpPr>
          <p:cNvPr id="931" name="Google Shape;931;p443"/>
          <p:cNvSpPr/>
          <p:nvPr/>
        </p:nvSpPr>
        <p:spPr>
          <a:xfrm>
            <a:off x="2956850" y="898250"/>
            <a:ext cx="2625600" cy="2920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2" name="Google Shape;932;p443"/>
          <p:cNvSpPr txBox="1"/>
          <p:nvPr/>
        </p:nvSpPr>
        <p:spPr>
          <a:xfrm>
            <a:off x="4421538" y="1982025"/>
            <a:ext cx="1100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000000"/>
                </a:solidFill>
                <a:latin typeface="Proxima Nova"/>
                <a:ea typeface="Proxima Nova"/>
                <a:cs typeface="Proxima Nova"/>
                <a:sym typeface="Proxima Nova"/>
              </a:rPr>
              <a:t>Neo4j </a:t>
            </a:r>
            <a:r>
              <a:rPr b="0" i="0" lang="en" sz="1100" u="none" cap="none" strike="noStrike">
                <a:solidFill>
                  <a:srgbClr val="000000"/>
                </a:solidFill>
                <a:latin typeface="Proxima Nova"/>
                <a:ea typeface="Proxima Nova"/>
                <a:cs typeface="Proxima Nova"/>
                <a:sym typeface="Proxima Nova"/>
              </a:rPr>
              <a:t>Bloom</a:t>
            </a:r>
            <a:endParaRPr b="0" i="0" sz="1100" u="none" cap="none" strike="noStrike">
              <a:solidFill>
                <a:srgbClr val="000000"/>
              </a:solidFill>
              <a:latin typeface="Proxima Nova"/>
              <a:ea typeface="Proxima Nova"/>
              <a:cs typeface="Proxima Nova"/>
              <a:sym typeface="Proxima Nova"/>
            </a:endParaRPr>
          </a:p>
        </p:txBody>
      </p:sp>
      <p:pic>
        <p:nvPicPr>
          <p:cNvPr id="933" name="Google Shape;933;p443"/>
          <p:cNvPicPr preferRelativeResize="0"/>
          <p:nvPr/>
        </p:nvPicPr>
        <p:blipFill rotWithShape="1">
          <a:blip r:embed="rId13">
            <a:alphaModFix/>
          </a:blip>
          <a:srcRect b="0" l="0" r="0" t="0"/>
          <a:stretch/>
        </p:blipFill>
        <p:spPr>
          <a:xfrm>
            <a:off x="4453800" y="1237675"/>
            <a:ext cx="759600" cy="751993"/>
          </a:xfrm>
          <a:prstGeom prst="rect">
            <a:avLst/>
          </a:prstGeom>
          <a:noFill/>
          <a:ln>
            <a:noFill/>
          </a:ln>
        </p:spPr>
      </p:pic>
      <p:grpSp>
        <p:nvGrpSpPr>
          <p:cNvPr id="934" name="Google Shape;934;p443"/>
          <p:cNvGrpSpPr/>
          <p:nvPr/>
        </p:nvGrpSpPr>
        <p:grpSpPr>
          <a:xfrm>
            <a:off x="3289264" y="2473804"/>
            <a:ext cx="1975963" cy="1147605"/>
            <a:chOff x="3001633" y="2577708"/>
            <a:chExt cx="2344800" cy="1459500"/>
          </a:xfrm>
        </p:grpSpPr>
        <p:sp>
          <p:nvSpPr>
            <p:cNvPr id="935" name="Google Shape;935;p443"/>
            <p:cNvSpPr/>
            <p:nvPr/>
          </p:nvSpPr>
          <p:spPr>
            <a:xfrm>
              <a:off x="3001633" y="2577708"/>
              <a:ext cx="2344800" cy="1459500"/>
            </a:xfrm>
            <a:prstGeom prst="can">
              <a:avLst>
                <a:gd fmla="val 25000" name="adj"/>
              </a:avLst>
            </a:prstGeom>
            <a:solidFill>
              <a:srgbClr val="CFE2F3"/>
            </a:solidFill>
            <a:ln cap="flat" cmpd="sng" w="12700">
              <a:solidFill>
                <a:srgbClr val="66B9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10;&#10;Description automatically generated with medium confidence" id="936" name="Google Shape;936;p443"/>
            <p:cNvPicPr preferRelativeResize="0"/>
            <p:nvPr/>
          </p:nvPicPr>
          <p:blipFill rotWithShape="1">
            <a:blip r:embed="rId14">
              <a:alphaModFix/>
            </a:blip>
            <a:srcRect b="0" l="0" r="0" t="0"/>
            <a:stretch/>
          </p:blipFill>
          <p:spPr>
            <a:xfrm>
              <a:off x="3909647" y="3772167"/>
              <a:ext cx="624253" cy="234095"/>
            </a:xfrm>
            <a:prstGeom prst="rect">
              <a:avLst/>
            </a:prstGeom>
            <a:noFill/>
            <a:ln>
              <a:noFill/>
            </a:ln>
          </p:spPr>
        </p:pic>
        <p:cxnSp>
          <p:nvCxnSpPr>
            <p:cNvPr id="937" name="Google Shape;937;p443"/>
            <p:cNvCxnSpPr>
              <a:stCxn id="938" idx="7"/>
            </p:cNvCxnSpPr>
            <p:nvPr/>
          </p:nvCxnSpPr>
          <p:spPr>
            <a:xfrm flipH="1" rot="10800000">
              <a:off x="3728160" y="3472771"/>
              <a:ext cx="432900" cy="206100"/>
            </a:xfrm>
            <a:prstGeom prst="straightConnector1">
              <a:avLst/>
            </a:prstGeom>
            <a:noFill/>
            <a:ln cap="flat" cmpd="sng" w="9525">
              <a:solidFill>
                <a:srgbClr val="797979"/>
              </a:solidFill>
              <a:prstDash val="solid"/>
              <a:round/>
              <a:headEnd len="sm" w="sm" type="none"/>
              <a:tailEnd len="med" w="med" type="triangle"/>
            </a:ln>
          </p:spPr>
        </p:cxnSp>
        <p:cxnSp>
          <p:nvCxnSpPr>
            <p:cNvPr id="939" name="Google Shape;939;p443"/>
            <p:cNvCxnSpPr>
              <a:stCxn id="938" idx="6"/>
              <a:endCxn id="940" idx="2"/>
            </p:cNvCxnSpPr>
            <p:nvPr/>
          </p:nvCxnSpPr>
          <p:spPr>
            <a:xfrm>
              <a:off x="3743932" y="3713767"/>
              <a:ext cx="290100" cy="2700"/>
            </a:xfrm>
            <a:prstGeom prst="straightConnector1">
              <a:avLst/>
            </a:prstGeom>
            <a:noFill/>
            <a:ln cap="flat" cmpd="sng" w="9525">
              <a:solidFill>
                <a:srgbClr val="797979"/>
              </a:solidFill>
              <a:prstDash val="solid"/>
              <a:round/>
              <a:headEnd len="sm" w="sm" type="none"/>
              <a:tailEnd len="med" w="med" type="triangle"/>
            </a:ln>
          </p:spPr>
        </p:cxnSp>
        <p:cxnSp>
          <p:nvCxnSpPr>
            <p:cNvPr id="941" name="Google Shape;941;p443"/>
            <p:cNvCxnSpPr>
              <a:stCxn id="942" idx="6"/>
              <a:endCxn id="943" idx="3"/>
            </p:cNvCxnSpPr>
            <p:nvPr/>
          </p:nvCxnSpPr>
          <p:spPr>
            <a:xfrm flipH="1" rot="10800000">
              <a:off x="3194221" y="3456489"/>
              <a:ext cx="500700" cy="228900"/>
            </a:xfrm>
            <a:prstGeom prst="straightConnector1">
              <a:avLst/>
            </a:prstGeom>
            <a:noFill/>
            <a:ln cap="flat" cmpd="sng" w="9525">
              <a:solidFill>
                <a:srgbClr val="797979"/>
              </a:solidFill>
              <a:prstDash val="solid"/>
              <a:round/>
              <a:headEnd len="med" w="med" type="triangle"/>
              <a:tailEnd len="med" w="med" type="triangle"/>
            </a:ln>
          </p:spPr>
        </p:cxnSp>
        <p:cxnSp>
          <p:nvCxnSpPr>
            <p:cNvPr id="944" name="Google Shape;944;p443"/>
            <p:cNvCxnSpPr>
              <a:stCxn id="945" idx="6"/>
              <a:endCxn id="946" idx="2"/>
            </p:cNvCxnSpPr>
            <p:nvPr/>
          </p:nvCxnSpPr>
          <p:spPr>
            <a:xfrm flipH="1" rot="10800000">
              <a:off x="4268628" y="3394478"/>
              <a:ext cx="391500" cy="51000"/>
            </a:xfrm>
            <a:prstGeom prst="straightConnector1">
              <a:avLst/>
            </a:prstGeom>
            <a:noFill/>
            <a:ln cap="flat" cmpd="sng" w="9525">
              <a:solidFill>
                <a:srgbClr val="797979"/>
              </a:solidFill>
              <a:prstDash val="solid"/>
              <a:round/>
              <a:headEnd len="med" w="med" type="triangle"/>
              <a:tailEnd len="med" w="med" type="triangle"/>
            </a:ln>
          </p:spPr>
        </p:cxnSp>
        <p:cxnSp>
          <p:nvCxnSpPr>
            <p:cNvPr id="947" name="Google Shape;947;p443"/>
            <p:cNvCxnSpPr>
              <a:stCxn id="948" idx="3"/>
              <a:endCxn id="942" idx="7"/>
            </p:cNvCxnSpPr>
            <p:nvPr/>
          </p:nvCxnSpPr>
          <p:spPr>
            <a:xfrm flipH="1">
              <a:off x="3178509" y="3483236"/>
              <a:ext cx="106500" cy="167400"/>
            </a:xfrm>
            <a:prstGeom prst="straightConnector1">
              <a:avLst/>
            </a:prstGeom>
            <a:noFill/>
            <a:ln cap="flat" cmpd="sng" w="9525">
              <a:solidFill>
                <a:srgbClr val="797979"/>
              </a:solidFill>
              <a:prstDash val="solid"/>
              <a:round/>
              <a:headEnd len="sm" w="sm" type="none"/>
              <a:tailEnd len="med" w="med" type="triangle"/>
            </a:ln>
          </p:spPr>
        </p:cxnSp>
        <p:cxnSp>
          <p:nvCxnSpPr>
            <p:cNvPr id="949" name="Google Shape;949;p443"/>
            <p:cNvCxnSpPr>
              <a:stCxn id="950" idx="6"/>
              <a:endCxn id="951" idx="2"/>
            </p:cNvCxnSpPr>
            <p:nvPr/>
          </p:nvCxnSpPr>
          <p:spPr>
            <a:xfrm flipH="1" rot="10800000">
              <a:off x="4492132" y="3669422"/>
              <a:ext cx="245700" cy="55500"/>
            </a:xfrm>
            <a:prstGeom prst="straightConnector1">
              <a:avLst/>
            </a:prstGeom>
            <a:noFill/>
            <a:ln cap="flat" cmpd="sng" w="9525">
              <a:solidFill>
                <a:srgbClr val="797979"/>
              </a:solidFill>
              <a:prstDash val="solid"/>
              <a:round/>
              <a:headEnd len="med" w="med" type="triangle"/>
              <a:tailEnd len="med" w="med" type="triangle"/>
            </a:ln>
          </p:spPr>
        </p:cxnSp>
        <p:cxnSp>
          <p:nvCxnSpPr>
            <p:cNvPr id="952" name="Google Shape;952;p443"/>
            <p:cNvCxnSpPr>
              <a:stCxn id="951" idx="6"/>
            </p:cNvCxnSpPr>
            <p:nvPr/>
          </p:nvCxnSpPr>
          <p:spPr>
            <a:xfrm>
              <a:off x="4845552" y="3669538"/>
              <a:ext cx="243900" cy="15900"/>
            </a:xfrm>
            <a:prstGeom prst="straightConnector1">
              <a:avLst/>
            </a:prstGeom>
            <a:noFill/>
            <a:ln cap="flat" cmpd="sng" w="9525">
              <a:solidFill>
                <a:srgbClr val="797979"/>
              </a:solidFill>
              <a:prstDash val="solid"/>
              <a:round/>
              <a:headEnd len="med" w="med" type="triangle"/>
              <a:tailEnd len="med" w="med" type="triangle"/>
            </a:ln>
          </p:spPr>
        </p:cxnSp>
        <p:cxnSp>
          <p:nvCxnSpPr>
            <p:cNvPr id="953" name="Google Shape;953;p443"/>
            <p:cNvCxnSpPr>
              <a:stCxn id="946" idx="4"/>
              <a:endCxn id="951" idx="0"/>
            </p:cNvCxnSpPr>
            <p:nvPr/>
          </p:nvCxnSpPr>
          <p:spPr>
            <a:xfrm>
              <a:off x="4713882" y="3443963"/>
              <a:ext cx="77700" cy="176100"/>
            </a:xfrm>
            <a:prstGeom prst="straightConnector1">
              <a:avLst/>
            </a:prstGeom>
            <a:noFill/>
            <a:ln cap="flat" cmpd="sng" w="9525">
              <a:solidFill>
                <a:srgbClr val="797979"/>
              </a:solidFill>
              <a:prstDash val="solid"/>
              <a:round/>
              <a:headEnd len="med" w="med" type="triangle"/>
              <a:tailEnd len="med" w="med" type="triangle"/>
            </a:ln>
          </p:spPr>
        </p:cxnSp>
        <p:cxnSp>
          <p:nvCxnSpPr>
            <p:cNvPr id="954" name="Google Shape;954;p443"/>
            <p:cNvCxnSpPr>
              <a:endCxn id="950" idx="1"/>
            </p:cNvCxnSpPr>
            <p:nvPr/>
          </p:nvCxnSpPr>
          <p:spPr>
            <a:xfrm>
              <a:off x="4246304" y="3494726"/>
              <a:ext cx="153900" cy="195300"/>
            </a:xfrm>
            <a:prstGeom prst="straightConnector1">
              <a:avLst/>
            </a:prstGeom>
            <a:noFill/>
            <a:ln cap="flat" cmpd="sng" w="9525">
              <a:solidFill>
                <a:srgbClr val="797979"/>
              </a:solidFill>
              <a:prstDash val="solid"/>
              <a:round/>
              <a:headEnd len="med" w="med" type="triangle"/>
              <a:tailEnd len="med" w="med" type="triangle"/>
            </a:ln>
          </p:spPr>
        </p:cxnSp>
        <p:cxnSp>
          <p:nvCxnSpPr>
            <p:cNvPr id="955" name="Google Shape;955;p443"/>
            <p:cNvCxnSpPr>
              <a:stCxn id="946" idx="6"/>
            </p:cNvCxnSpPr>
            <p:nvPr/>
          </p:nvCxnSpPr>
          <p:spPr>
            <a:xfrm>
              <a:off x="4767732" y="3394613"/>
              <a:ext cx="206100" cy="91200"/>
            </a:xfrm>
            <a:prstGeom prst="straightConnector1">
              <a:avLst/>
            </a:prstGeom>
            <a:noFill/>
            <a:ln cap="flat" cmpd="sng" w="9525">
              <a:solidFill>
                <a:srgbClr val="797979"/>
              </a:solidFill>
              <a:prstDash val="solid"/>
              <a:round/>
              <a:headEnd len="sm" w="sm" type="none"/>
              <a:tailEnd len="med" w="med" type="triangle"/>
            </a:ln>
          </p:spPr>
        </p:cxnSp>
        <p:sp>
          <p:nvSpPr>
            <p:cNvPr id="948" name="Google Shape;948;p443"/>
            <p:cNvSpPr/>
            <p:nvPr/>
          </p:nvSpPr>
          <p:spPr>
            <a:xfrm>
              <a:off x="3269237" y="3398990"/>
              <a:ext cx="107700" cy="98700"/>
            </a:xfrm>
            <a:prstGeom prst="ellipse">
              <a:avLst/>
            </a:prstGeom>
            <a:solidFill>
              <a:srgbClr val="66B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2" name="Google Shape;942;p443"/>
            <p:cNvSpPr/>
            <p:nvPr/>
          </p:nvSpPr>
          <p:spPr>
            <a:xfrm>
              <a:off x="3086521" y="3636039"/>
              <a:ext cx="107700" cy="98700"/>
            </a:xfrm>
            <a:prstGeom prst="ellipse">
              <a:avLst/>
            </a:prstGeom>
            <a:solidFill>
              <a:srgbClr val="05A1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5" name="Google Shape;945;p443"/>
            <p:cNvSpPr/>
            <p:nvPr/>
          </p:nvSpPr>
          <p:spPr>
            <a:xfrm>
              <a:off x="4160928" y="3396128"/>
              <a:ext cx="107700" cy="98700"/>
            </a:xfrm>
            <a:prstGeom prst="ellipse">
              <a:avLst/>
            </a:prstGeom>
            <a:solidFill>
              <a:srgbClr val="F46F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0" name="Google Shape;940;p443"/>
            <p:cNvSpPr/>
            <p:nvPr/>
          </p:nvSpPr>
          <p:spPr>
            <a:xfrm>
              <a:off x="4034024" y="3667205"/>
              <a:ext cx="107700" cy="98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50" name="Google Shape;950;p443"/>
            <p:cNvSpPr/>
            <p:nvPr/>
          </p:nvSpPr>
          <p:spPr>
            <a:xfrm>
              <a:off x="4384432" y="3675572"/>
              <a:ext cx="107700" cy="98700"/>
            </a:xfrm>
            <a:prstGeom prst="ellipse">
              <a:avLst/>
            </a:prstGeom>
            <a:solidFill>
              <a:srgbClr val="F46F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6" name="Google Shape;946;p443"/>
            <p:cNvSpPr/>
            <p:nvPr/>
          </p:nvSpPr>
          <p:spPr>
            <a:xfrm>
              <a:off x="4660032" y="3345263"/>
              <a:ext cx="107700" cy="98700"/>
            </a:xfrm>
            <a:prstGeom prst="ellipse">
              <a:avLst/>
            </a:prstGeom>
            <a:solidFill>
              <a:srgbClr val="05A1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51" name="Google Shape;951;p443"/>
            <p:cNvSpPr/>
            <p:nvPr/>
          </p:nvSpPr>
          <p:spPr>
            <a:xfrm>
              <a:off x="4737852" y="3620188"/>
              <a:ext cx="107700" cy="98700"/>
            </a:xfrm>
            <a:prstGeom prst="ellipse">
              <a:avLst/>
            </a:prstGeom>
            <a:solidFill>
              <a:srgbClr val="05A18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43" name="Google Shape;943;p443"/>
            <p:cNvSpPr/>
            <p:nvPr/>
          </p:nvSpPr>
          <p:spPr>
            <a:xfrm>
              <a:off x="3679025" y="3372127"/>
              <a:ext cx="107700" cy="987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38" name="Google Shape;938;p443"/>
            <p:cNvSpPr/>
            <p:nvPr/>
          </p:nvSpPr>
          <p:spPr>
            <a:xfrm>
              <a:off x="3636232" y="3664417"/>
              <a:ext cx="107700" cy="98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cxnSp>
          <p:nvCxnSpPr>
            <p:cNvPr id="956" name="Google Shape;956;p443"/>
            <p:cNvCxnSpPr/>
            <p:nvPr/>
          </p:nvCxnSpPr>
          <p:spPr>
            <a:xfrm flipH="1" rot="10800000">
              <a:off x="3688833" y="3472082"/>
              <a:ext cx="30300" cy="187800"/>
            </a:xfrm>
            <a:prstGeom prst="straightConnector1">
              <a:avLst/>
            </a:prstGeom>
            <a:noFill/>
            <a:ln cap="flat" cmpd="sng" w="9525">
              <a:solidFill>
                <a:srgbClr val="797979"/>
              </a:solidFill>
              <a:prstDash val="solid"/>
              <a:round/>
              <a:headEnd len="med" w="med" type="triangle"/>
              <a:tailEnd len="med" w="med" type="triangle"/>
            </a:ln>
          </p:spPr>
        </p:cxnSp>
        <p:pic>
          <p:nvPicPr>
            <p:cNvPr descr="Shape&#10;&#10;Description automatically generated with low confidence" id="957" name="Google Shape;957;p443"/>
            <p:cNvPicPr preferRelativeResize="0"/>
            <p:nvPr/>
          </p:nvPicPr>
          <p:blipFill rotWithShape="1">
            <a:blip r:embed="rId11">
              <a:alphaModFix/>
            </a:blip>
            <a:srcRect b="19464" l="0" r="0" t="0"/>
            <a:stretch/>
          </p:blipFill>
          <p:spPr>
            <a:xfrm>
              <a:off x="4862877" y="2931534"/>
              <a:ext cx="193674" cy="143063"/>
            </a:xfrm>
            <a:prstGeom prst="rect">
              <a:avLst/>
            </a:prstGeom>
            <a:noFill/>
            <a:ln>
              <a:noFill/>
            </a:ln>
          </p:spPr>
        </p:pic>
        <p:pic>
          <p:nvPicPr>
            <p:cNvPr descr="Shape&#10;&#10;Description automatically generated with low confidence" id="958" name="Google Shape;958;p443"/>
            <p:cNvPicPr preferRelativeResize="0"/>
            <p:nvPr/>
          </p:nvPicPr>
          <p:blipFill rotWithShape="1">
            <a:blip r:embed="rId11">
              <a:alphaModFix/>
            </a:blip>
            <a:srcRect b="19464" l="0" r="0" t="0"/>
            <a:stretch/>
          </p:blipFill>
          <p:spPr>
            <a:xfrm>
              <a:off x="4596687" y="3113670"/>
              <a:ext cx="193674" cy="143063"/>
            </a:xfrm>
            <a:prstGeom prst="rect">
              <a:avLst/>
            </a:prstGeom>
            <a:noFill/>
            <a:ln>
              <a:noFill/>
            </a:ln>
          </p:spPr>
        </p:pic>
        <p:sp>
          <p:nvSpPr>
            <p:cNvPr id="959" name="Google Shape;959;p443"/>
            <p:cNvSpPr/>
            <p:nvPr/>
          </p:nvSpPr>
          <p:spPr>
            <a:xfrm>
              <a:off x="5091110" y="3632149"/>
              <a:ext cx="107700" cy="987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sp>
          <p:nvSpPr>
            <p:cNvPr id="960" name="Google Shape;960;p443"/>
            <p:cNvSpPr/>
            <p:nvPr/>
          </p:nvSpPr>
          <p:spPr>
            <a:xfrm>
              <a:off x="4973630" y="3450715"/>
              <a:ext cx="107700" cy="987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Nunito Sans"/>
                <a:ea typeface="Nunito Sans"/>
                <a:cs typeface="Nunito Sans"/>
                <a:sym typeface="Nunito Sans"/>
              </a:endParaRPr>
            </a:p>
          </p:txBody>
        </p:sp>
        <p:cxnSp>
          <p:nvCxnSpPr>
            <p:cNvPr id="961" name="Google Shape;961;p443"/>
            <p:cNvCxnSpPr/>
            <p:nvPr/>
          </p:nvCxnSpPr>
          <p:spPr>
            <a:xfrm>
              <a:off x="5048056" y="3537034"/>
              <a:ext cx="74400" cy="113700"/>
            </a:xfrm>
            <a:prstGeom prst="straightConnector1">
              <a:avLst/>
            </a:prstGeom>
            <a:noFill/>
            <a:ln cap="flat" cmpd="sng" w="9525">
              <a:solidFill>
                <a:srgbClr val="797979"/>
              </a:solidFill>
              <a:prstDash val="solid"/>
              <a:round/>
              <a:headEnd len="med" w="med" type="triangle"/>
              <a:tailEnd len="med" w="med" type="triangle"/>
            </a:ln>
          </p:spPr>
        </p:cxnSp>
        <p:pic>
          <p:nvPicPr>
            <p:cNvPr descr="Shape&#10;&#10;Description automatically generated with low confidence" id="962" name="Google Shape;962;p443"/>
            <p:cNvPicPr preferRelativeResize="0"/>
            <p:nvPr/>
          </p:nvPicPr>
          <p:blipFill rotWithShape="1">
            <a:blip r:embed="rId11">
              <a:alphaModFix/>
            </a:blip>
            <a:srcRect b="19464" l="0" r="0" t="0"/>
            <a:stretch/>
          </p:blipFill>
          <p:spPr>
            <a:xfrm>
              <a:off x="3133061" y="2940374"/>
              <a:ext cx="193674" cy="143063"/>
            </a:xfrm>
            <a:prstGeom prst="rect">
              <a:avLst/>
            </a:prstGeom>
            <a:noFill/>
            <a:ln>
              <a:noFill/>
            </a:ln>
          </p:spPr>
        </p:pic>
        <p:pic>
          <p:nvPicPr>
            <p:cNvPr descr="Shape&#10;&#10;Description automatically generated with low confidence" id="963" name="Google Shape;963;p443"/>
            <p:cNvPicPr preferRelativeResize="0"/>
            <p:nvPr/>
          </p:nvPicPr>
          <p:blipFill rotWithShape="1">
            <a:blip r:embed="rId11">
              <a:alphaModFix/>
            </a:blip>
            <a:srcRect b="19464" l="0" r="0" t="0"/>
            <a:stretch/>
          </p:blipFill>
          <p:spPr>
            <a:xfrm>
              <a:off x="3958561" y="3011905"/>
              <a:ext cx="193674" cy="143063"/>
            </a:xfrm>
            <a:prstGeom prst="rect">
              <a:avLst/>
            </a:prstGeom>
            <a:noFill/>
            <a:ln>
              <a:noFill/>
            </a:ln>
          </p:spPr>
        </p:pic>
        <p:cxnSp>
          <p:nvCxnSpPr>
            <p:cNvPr id="964" name="Google Shape;964;p443"/>
            <p:cNvCxnSpPr>
              <a:stCxn id="963" idx="3"/>
              <a:endCxn id="957" idx="1"/>
            </p:cNvCxnSpPr>
            <p:nvPr/>
          </p:nvCxnSpPr>
          <p:spPr>
            <a:xfrm flipH="1" rot="10800000">
              <a:off x="4152235" y="3003037"/>
              <a:ext cx="710700" cy="80400"/>
            </a:xfrm>
            <a:prstGeom prst="straightConnector1">
              <a:avLst/>
            </a:prstGeom>
            <a:noFill/>
            <a:ln cap="flat" cmpd="sng" w="9525">
              <a:solidFill>
                <a:srgbClr val="797979"/>
              </a:solidFill>
              <a:prstDash val="solid"/>
              <a:round/>
              <a:headEnd len="med" w="med" type="triangle"/>
              <a:tailEnd len="med" w="med" type="triangle"/>
            </a:ln>
          </p:spPr>
        </p:cxnSp>
        <p:cxnSp>
          <p:nvCxnSpPr>
            <p:cNvPr id="965" name="Google Shape;965;p443"/>
            <p:cNvCxnSpPr>
              <a:stCxn id="962" idx="3"/>
              <a:endCxn id="963" idx="1"/>
            </p:cNvCxnSpPr>
            <p:nvPr/>
          </p:nvCxnSpPr>
          <p:spPr>
            <a:xfrm>
              <a:off x="3326735" y="3011906"/>
              <a:ext cx="631800" cy="71400"/>
            </a:xfrm>
            <a:prstGeom prst="straightConnector1">
              <a:avLst/>
            </a:prstGeom>
            <a:noFill/>
            <a:ln cap="flat" cmpd="sng" w="9525">
              <a:solidFill>
                <a:srgbClr val="797979"/>
              </a:solidFill>
              <a:prstDash val="solid"/>
              <a:round/>
              <a:headEnd len="med" w="med" type="triangle"/>
              <a:tailEnd len="med" w="med" type="triangle"/>
            </a:ln>
          </p:spPr>
        </p:cxnSp>
        <p:cxnSp>
          <p:nvCxnSpPr>
            <p:cNvPr id="966" name="Google Shape;966;p443"/>
            <p:cNvCxnSpPr>
              <a:endCxn id="958" idx="1"/>
            </p:cNvCxnSpPr>
            <p:nvPr/>
          </p:nvCxnSpPr>
          <p:spPr>
            <a:xfrm>
              <a:off x="4133187" y="3096102"/>
              <a:ext cx="463500" cy="89100"/>
            </a:xfrm>
            <a:prstGeom prst="straightConnector1">
              <a:avLst/>
            </a:prstGeom>
            <a:noFill/>
            <a:ln cap="flat" cmpd="sng" w="9525">
              <a:solidFill>
                <a:srgbClr val="797979"/>
              </a:solidFill>
              <a:prstDash val="solid"/>
              <a:round/>
              <a:headEnd len="med" w="med" type="triangle"/>
              <a:tailEnd len="med" w="med" type="triangle"/>
            </a:ln>
          </p:spPr>
        </p:cxnSp>
        <p:cxnSp>
          <p:nvCxnSpPr>
            <p:cNvPr id="967" name="Google Shape;967;p443"/>
            <p:cNvCxnSpPr>
              <a:endCxn id="948" idx="0"/>
            </p:cNvCxnSpPr>
            <p:nvPr/>
          </p:nvCxnSpPr>
          <p:spPr>
            <a:xfrm>
              <a:off x="3246887" y="3088190"/>
              <a:ext cx="76200" cy="310800"/>
            </a:xfrm>
            <a:prstGeom prst="straightConnector1">
              <a:avLst/>
            </a:prstGeom>
            <a:noFill/>
            <a:ln cap="flat" cmpd="sng" w="9525">
              <a:solidFill>
                <a:srgbClr val="797979"/>
              </a:solidFill>
              <a:prstDash val="dot"/>
              <a:round/>
              <a:headEnd len="med" w="med" type="triangle"/>
              <a:tailEnd len="med" w="med" type="triangle"/>
            </a:ln>
          </p:spPr>
        </p:cxnSp>
        <p:cxnSp>
          <p:nvCxnSpPr>
            <p:cNvPr id="968" name="Google Shape;968;p443"/>
            <p:cNvCxnSpPr>
              <a:endCxn id="959" idx="7"/>
            </p:cNvCxnSpPr>
            <p:nvPr/>
          </p:nvCxnSpPr>
          <p:spPr>
            <a:xfrm>
              <a:off x="5012338" y="3082003"/>
              <a:ext cx="170700" cy="564600"/>
            </a:xfrm>
            <a:prstGeom prst="straightConnector1">
              <a:avLst/>
            </a:prstGeom>
            <a:noFill/>
            <a:ln cap="flat" cmpd="sng" w="9525">
              <a:solidFill>
                <a:srgbClr val="797979"/>
              </a:solidFill>
              <a:prstDash val="dot"/>
              <a:round/>
              <a:headEnd len="sm" w="sm" type="none"/>
              <a:tailEnd len="med" w="med" type="triangle"/>
            </a:ln>
          </p:spPr>
        </p:cxnSp>
        <p:cxnSp>
          <p:nvCxnSpPr>
            <p:cNvPr id="969" name="Google Shape;969;p443"/>
            <p:cNvCxnSpPr/>
            <p:nvPr/>
          </p:nvCxnSpPr>
          <p:spPr>
            <a:xfrm>
              <a:off x="4059772" y="3170887"/>
              <a:ext cx="99600" cy="245400"/>
            </a:xfrm>
            <a:prstGeom prst="straightConnector1">
              <a:avLst/>
            </a:prstGeom>
            <a:noFill/>
            <a:ln cap="flat" cmpd="sng" w="9525">
              <a:solidFill>
                <a:srgbClr val="797979"/>
              </a:solidFill>
              <a:prstDash val="dot"/>
              <a:round/>
              <a:headEnd len="med" w="med" type="triangle"/>
              <a:tailEnd len="med" w="med" type="triangle"/>
            </a:ln>
          </p:spPr>
        </p:cxnSp>
        <p:cxnSp>
          <p:nvCxnSpPr>
            <p:cNvPr id="970" name="Google Shape;970;p443"/>
            <p:cNvCxnSpPr/>
            <p:nvPr/>
          </p:nvCxnSpPr>
          <p:spPr>
            <a:xfrm flipH="1">
              <a:off x="3733872" y="3164537"/>
              <a:ext cx="275100" cy="505800"/>
            </a:xfrm>
            <a:prstGeom prst="straightConnector1">
              <a:avLst/>
            </a:prstGeom>
            <a:noFill/>
            <a:ln cap="flat" cmpd="sng" w="9525">
              <a:solidFill>
                <a:srgbClr val="797979"/>
              </a:solidFill>
              <a:prstDash val="dot"/>
              <a:round/>
              <a:headEnd len="sm" w="sm" type="none"/>
              <a:tailEnd len="med" w="med" type="triangle"/>
            </a:ln>
          </p:spPr>
        </p:cxnSp>
        <p:cxnSp>
          <p:nvCxnSpPr>
            <p:cNvPr id="971" name="Google Shape;971;p443"/>
            <p:cNvCxnSpPr>
              <a:endCxn id="960" idx="0"/>
            </p:cNvCxnSpPr>
            <p:nvPr/>
          </p:nvCxnSpPr>
          <p:spPr>
            <a:xfrm>
              <a:off x="4730180" y="3203515"/>
              <a:ext cx="297300" cy="247200"/>
            </a:xfrm>
            <a:prstGeom prst="straightConnector1">
              <a:avLst/>
            </a:prstGeom>
            <a:noFill/>
            <a:ln cap="flat" cmpd="sng" w="9525">
              <a:solidFill>
                <a:srgbClr val="797979"/>
              </a:solidFill>
              <a:prstDash val="dot"/>
              <a:round/>
              <a:headEnd len="med" w="med" type="triangle"/>
              <a:tailEnd len="med" w="med" type="triangle"/>
            </a:ln>
          </p:spPr>
        </p:cxnSp>
      </p:grpSp>
      <p:sp>
        <p:nvSpPr>
          <p:cNvPr id="972" name="Google Shape;972;p443"/>
          <p:cNvSpPr txBox="1"/>
          <p:nvPr/>
        </p:nvSpPr>
        <p:spPr>
          <a:xfrm>
            <a:off x="3152124" y="1989675"/>
            <a:ext cx="1704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000" u="none" cap="none" strike="noStrike">
                <a:solidFill>
                  <a:srgbClr val="000000"/>
                </a:solidFill>
                <a:latin typeface="Proxima Nova"/>
                <a:ea typeface="Proxima Nova"/>
                <a:cs typeface="Proxima Nova"/>
                <a:sym typeface="Proxima Nova"/>
              </a:rPr>
              <a:t>Neo4j GDS Library</a:t>
            </a:r>
            <a:endParaRPr b="0" i="0" sz="1000" u="none" cap="none" strike="noStrike">
              <a:solidFill>
                <a:srgbClr val="000000"/>
              </a:solidFill>
              <a:latin typeface="Proxima Nova"/>
              <a:ea typeface="Proxima Nova"/>
              <a:cs typeface="Proxima Nova"/>
              <a:sym typeface="Proxima Nova"/>
            </a:endParaRPr>
          </a:p>
        </p:txBody>
      </p:sp>
      <p:sp>
        <p:nvSpPr>
          <p:cNvPr id="973" name="Google Shape;973;p443"/>
          <p:cNvSpPr txBox="1"/>
          <p:nvPr/>
        </p:nvSpPr>
        <p:spPr>
          <a:xfrm>
            <a:off x="3597795" y="935180"/>
            <a:ext cx="14559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PRODUCT COMPONENTS</a:t>
            </a:r>
            <a:endParaRPr b="0" i="0" sz="1400" u="none" cap="none" strike="noStrike">
              <a:solidFill>
                <a:srgbClr val="000000"/>
              </a:solidFill>
              <a:latin typeface="Arial"/>
              <a:ea typeface="Arial"/>
              <a:cs typeface="Arial"/>
              <a:sym typeface="Arial"/>
            </a:endParaRPr>
          </a:p>
        </p:txBody>
      </p:sp>
      <p:grpSp>
        <p:nvGrpSpPr>
          <p:cNvPr id="974" name="Google Shape;974;p443"/>
          <p:cNvGrpSpPr/>
          <p:nvPr/>
        </p:nvGrpSpPr>
        <p:grpSpPr>
          <a:xfrm>
            <a:off x="3264458" y="1174449"/>
            <a:ext cx="923680" cy="937795"/>
            <a:chOff x="4873752" y="333756"/>
            <a:chExt cx="1147571" cy="1147571"/>
          </a:xfrm>
        </p:grpSpPr>
        <p:pic>
          <p:nvPicPr>
            <p:cNvPr id="975" name="Google Shape;975;p443"/>
            <p:cNvPicPr preferRelativeResize="0"/>
            <p:nvPr/>
          </p:nvPicPr>
          <p:blipFill rotWithShape="1">
            <a:blip r:embed="rId15">
              <a:alphaModFix/>
            </a:blip>
            <a:srcRect b="0" l="0" r="0" t="0"/>
            <a:stretch/>
          </p:blipFill>
          <p:spPr>
            <a:xfrm>
              <a:off x="4873752" y="333756"/>
              <a:ext cx="1147571" cy="1147571"/>
            </a:xfrm>
            <a:prstGeom prst="rect">
              <a:avLst/>
            </a:prstGeom>
            <a:noFill/>
            <a:ln>
              <a:noFill/>
            </a:ln>
          </p:spPr>
        </p:pic>
        <p:sp>
          <p:nvSpPr>
            <p:cNvPr id="976" name="Google Shape;976;p443"/>
            <p:cNvSpPr/>
            <p:nvPr/>
          </p:nvSpPr>
          <p:spPr>
            <a:xfrm>
              <a:off x="5545234" y="1041120"/>
              <a:ext cx="138600" cy="147900"/>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977" name="Google Shape;977;p443"/>
          <p:cNvSpPr txBox="1"/>
          <p:nvPr/>
        </p:nvSpPr>
        <p:spPr>
          <a:xfrm>
            <a:off x="2969862" y="3736125"/>
            <a:ext cx="2614500" cy="323100"/>
          </a:xfrm>
          <a:prstGeom prst="rect">
            <a:avLst/>
          </a:prstGeom>
          <a:solidFill>
            <a:schemeClr val="accen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Neo4j Knowledge Graph Workbench</a:t>
            </a:r>
            <a:endParaRPr b="0" i="0" sz="900" u="none" cap="none" strike="noStrike">
              <a:solidFill>
                <a:srgbClr val="000000"/>
              </a:solidFill>
              <a:latin typeface="Arial"/>
              <a:ea typeface="Arial"/>
              <a:cs typeface="Arial"/>
              <a:sym typeface="Arial"/>
            </a:endParaRPr>
          </a:p>
        </p:txBody>
      </p:sp>
      <p:sp>
        <p:nvSpPr>
          <p:cNvPr id="978" name="Google Shape;978;p443"/>
          <p:cNvSpPr/>
          <p:nvPr/>
        </p:nvSpPr>
        <p:spPr>
          <a:xfrm>
            <a:off x="1792461" y="4331037"/>
            <a:ext cx="759600" cy="309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ourier"/>
                <a:ea typeface="Courier"/>
                <a:cs typeface="Courier"/>
                <a:sym typeface="Courier"/>
              </a:rPr>
              <a:t>APOC</a:t>
            </a:r>
            <a:endParaRPr b="0" i="0" sz="1400" u="none" cap="none" strike="noStrike">
              <a:solidFill>
                <a:srgbClr val="000000"/>
              </a:solidFill>
              <a:latin typeface="Arial"/>
              <a:ea typeface="Arial"/>
              <a:cs typeface="Arial"/>
              <a:sym typeface="Arial"/>
            </a:endParaRPr>
          </a:p>
        </p:txBody>
      </p:sp>
      <p:sp>
        <p:nvSpPr>
          <p:cNvPr id="979" name="Google Shape;979;p443"/>
          <p:cNvSpPr/>
          <p:nvPr/>
        </p:nvSpPr>
        <p:spPr>
          <a:xfrm>
            <a:off x="7228495" y="898240"/>
            <a:ext cx="1548300" cy="17427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VISUALIZE</a:t>
            </a:r>
            <a:endParaRPr b="1" i="0" sz="800" u="none" cap="none" strike="noStrike">
              <a:solidFill>
                <a:srgbClr val="0078D7"/>
              </a:solidFill>
              <a:latin typeface="Arial"/>
              <a:ea typeface="Arial"/>
              <a:cs typeface="Arial"/>
              <a:sym typeface="Arial"/>
            </a:endParaRPr>
          </a:p>
        </p:txBody>
      </p:sp>
      <p:sp>
        <p:nvSpPr>
          <p:cNvPr id="980" name="Google Shape;980;p443"/>
          <p:cNvSpPr/>
          <p:nvPr/>
        </p:nvSpPr>
        <p:spPr>
          <a:xfrm>
            <a:off x="7337627" y="1193352"/>
            <a:ext cx="1288500" cy="12915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1" name="Google Shape;981;p443"/>
          <p:cNvPicPr preferRelativeResize="0"/>
          <p:nvPr/>
        </p:nvPicPr>
        <p:blipFill rotWithShape="1">
          <a:blip r:embed="rId16">
            <a:alphaModFix/>
          </a:blip>
          <a:srcRect b="0" l="0" r="0" t="0"/>
          <a:stretch/>
        </p:blipFill>
        <p:spPr>
          <a:xfrm>
            <a:off x="7721940" y="1262327"/>
            <a:ext cx="451336" cy="330440"/>
          </a:xfrm>
          <a:prstGeom prst="rect">
            <a:avLst/>
          </a:prstGeom>
          <a:noFill/>
          <a:ln>
            <a:noFill/>
          </a:ln>
        </p:spPr>
      </p:pic>
      <p:pic>
        <p:nvPicPr>
          <p:cNvPr descr="Download SiSense Logo in SVG Vector or PNG File Format - Logo.wine" id="982" name="Google Shape;982;p443"/>
          <p:cNvPicPr preferRelativeResize="0"/>
          <p:nvPr/>
        </p:nvPicPr>
        <p:blipFill rotWithShape="1">
          <a:blip r:embed="rId17">
            <a:alphaModFix/>
          </a:blip>
          <a:srcRect b="37302" l="7690" r="7035" t="37421"/>
          <a:stretch/>
        </p:blipFill>
        <p:spPr>
          <a:xfrm>
            <a:off x="7438858" y="1628011"/>
            <a:ext cx="1002044" cy="195214"/>
          </a:xfrm>
          <a:prstGeom prst="rect">
            <a:avLst/>
          </a:prstGeom>
          <a:noFill/>
          <a:ln>
            <a:noFill/>
          </a:ln>
        </p:spPr>
      </p:pic>
      <p:pic>
        <p:nvPicPr>
          <p:cNvPr descr="Icon&#10;&#10;Description automatically generated" id="983" name="Google Shape;983;p443"/>
          <p:cNvPicPr preferRelativeResize="0"/>
          <p:nvPr/>
        </p:nvPicPr>
        <p:blipFill rotWithShape="1">
          <a:blip r:embed="rId18">
            <a:alphaModFix/>
          </a:blip>
          <a:srcRect b="0" l="0" r="0" t="0"/>
          <a:stretch/>
        </p:blipFill>
        <p:spPr>
          <a:xfrm>
            <a:off x="7645452" y="1898320"/>
            <a:ext cx="557560" cy="223025"/>
          </a:xfrm>
          <a:prstGeom prst="rect">
            <a:avLst/>
          </a:prstGeom>
          <a:noFill/>
          <a:ln>
            <a:noFill/>
          </a:ln>
        </p:spPr>
      </p:pic>
      <p:pic>
        <p:nvPicPr>
          <p:cNvPr id="984" name="Google Shape;984;p443"/>
          <p:cNvPicPr preferRelativeResize="0"/>
          <p:nvPr/>
        </p:nvPicPr>
        <p:blipFill rotWithShape="1">
          <a:blip r:embed="rId19">
            <a:alphaModFix/>
          </a:blip>
          <a:srcRect b="0" l="0" r="0" t="0"/>
          <a:stretch/>
        </p:blipFill>
        <p:spPr>
          <a:xfrm>
            <a:off x="7644273" y="2186910"/>
            <a:ext cx="529004" cy="175956"/>
          </a:xfrm>
          <a:prstGeom prst="rect">
            <a:avLst/>
          </a:prstGeom>
          <a:noFill/>
          <a:ln>
            <a:noFill/>
          </a:ln>
        </p:spPr>
      </p:pic>
      <p:sp>
        <p:nvSpPr>
          <p:cNvPr id="985" name="Google Shape;985;p443"/>
          <p:cNvSpPr/>
          <p:nvPr/>
        </p:nvSpPr>
        <p:spPr>
          <a:xfrm>
            <a:off x="7228600" y="2787647"/>
            <a:ext cx="1539300" cy="2119800"/>
          </a:xfrm>
          <a:prstGeom prst="rect">
            <a:avLst/>
          </a:prstGeom>
          <a:solidFill>
            <a:srgbClr val="F7F7F7"/>
          </a:solidFill>
          <a:ln>
            <a:noFill/>
          </a:ln>
        </p:spPr>
        <p:txBody>
          <a:bodyPr anchorCtr="0" anchor="t" bIns="109675" lIns="137125" spcFirstLastPara="1" rIns="137125" wrap="square" tIns="10967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DRIVERS &amp; APIs</a:t>
            </a:r>
            <a:endParaRPr b="1" i="0" sz="800" u="none" cap="none" strike="noStrike">
              <a:solidFill>
                <a:srgbClr val="0078D7"/>
              </a:solidFill>
              <a:latin typeface="Arial"/>
              <a:ea typeface="Arial"/>
              <a:cs typeface="Arial"/>
              <a:sym typeface="Arial"/>
            </a:endParaRPr>
          </a:p>
        </p:txBody>
      </p:sp>
      <p:sp>
        <p:nvSpPr>
          <p:cNvPr id="986" name="Google Shape;986;p443"/>
          <p:cNvSpPr/>
          <p:nvPr/>
        </p:nvSpPr>
        <p:spPr>
          <a:xfrm>
            <a:off x="7366625" y="3075045"/>
            <a:ext cx="1281000" cy="1683900"/>
          </a:xfrm>
          <a:prstGeom prst="roundRect">
            <a:avLst>
              <a:gd fmla="val 16667" name="adj"/>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picture containing logo&#10;&#10;Description automatically generated" id="987" name="Google Shape;987;p443"/>
          <p:cNvPicPr preferRelativeResize="0"/>
          <p:nvPr/>
        </p:nvPicPr>
        <p:blipFill rotWithShape="1">
          <a:blip r:embed="rId20">
            <a:alphaModFix/>
          </a:blip>
          <a:srcRect b="0" l="0" r="0" t="0"/>
          <a:stretch/>
        </p:blipFill>
        <p:spPr>
          <a:xfrm>
            <a:off x="7642998" y="3226256"/>
            <a:ext cx="573509" cy="208155"/>
          </a:xfrm>
          <a:prstGeom prst="rect">
            <a:avLst/>
          </a:prstGeom>
          <a:noFill/>
          <a:ln>
            <a:noFill/>
          </a:ln>
        </p:spPr>
      </p:pic>
      <p:pic>
        <p:nvPicPr>
          <p:cNvPr descr="Icon&#10;&#10;Description automatically generated with low confidence" id="988" name="Google Shape;988;p443"/>
          <p:cNvPicPr preferRelativeResize="0"/>
          <p:nvPr/>
        </p:nvPicPr>
        <p:blipFill rotWithShape="1">
          <a:blip r:embed="rId21">
            <a:alphaModFix/>
          </a:blip>
          <a:srcRect b="0" l="0" r="0" t="0"/>
          <a:stretch/>
        </p:blipFill>
        <p:spPr>
          <a:xfrm>
            <a:off x="8269218" y="3405561"/>
            <a:ext cx="332633" cy="413369"/>
          </a:xfrm>
          <a:prstGeom prst="rect">
            <a:avLst/>
          </a:prstGeom>
          <a:noFill/>
          <a:ln>
            <a:noFill/>
          </a:ln>
        </p:spPr>
      </p:pic>
      <p:pic>
        <p:nvPicPr>
          <p:cNvPr id="989" name="Google Shape;989;p443"/>
          <p:cNvPicPr preferRelativeResize="0"/>
          <p:nvPr/>
        </p:nvPicPr>
        <p:blipFill rotWithShape="1">
          <a:blip r:embed="rId22">
            <a:alphaModFix/>
          </a:blip>
          <a:srcRect b="0" l="0" r="0" t="0"/>
          <a:stretch/>
        </p:blipFill>
        <p:spPr>
          <a:xfrm>
            <a:off x="1775550" y="3094825"/>
            <a:ext cx="850248" cy="449350"/>
          </a:xfrm>
          <a:prstGeom prst="rect">
            <a:avLst/>
          </a:prstGeom>
          <a:noFill/>
          <a:ln>
            <a:noFill/>
          </a:ln>
        </p:spPr>
      </p:pic>
      <p:pic>
        <p:nvPicPr>
          <p:cNvPr id="990" name="Google Shape;990;p443"/>
          <p:cNvPicPr preferRelativeResize="0"/>
          <p:nvPr/>
        </p:nvPicPr>
        <p:blipFill rotWithShape="1">
          <a:blip r:embed="rId23">
            <a:alphaModFix/>
          </a:blip>
          <a:srcRect b="0" l="0" r="0" t="0"/>
          <a:stretch/>
        </p:blipFill>
        <p:spPr>
          <a:xfrm>
            <a:off x="1777083" y="3762657"/>
            <a:ext cx="789686" cy="365952"/>
          </a:xfrm>
          <a:prstGeom prst="rect">
            <a:avLst/>
          </a:prstGeom>
          <a:noFill/>
          <a:ln>
            <a:noFill/>
          </a:ln>
        </p:spPr>
      </p:pic>
      <p:pic>
        <p:nvPicPr>
          <p:cNvPr id="991" name="Google Shape;991;p443"/>
          <p:cNvPicPr preferRelativeResize="0"/>
          <p:nvPr/>
        </p:nvPicPr>
        <p:blipFill rotWithShape="1">
          <a:blip r:embed="rId24">
            <a:alphaModFix/>
          </a:blip>
          <a:srcRect b="0" l="6436" r="0" t="28155"/>
          <a:stretch/>
        </p:blipFill>
        <p:spPr>
          <a:xfrm>
            <a:off x="7506100" y="4355177"/>
            <a:ext cx="1002050" cy="228900"/>
          </a:xfrm>
          <a:prstGeom prst="rect">
            <a:avLst/>
          </a:prstGeom>
          <a:noFill/>
          <a:ln cap="flat" cmpd="sng" w="9525">
            <a:solidFill>
              <a:srgbClr val="F3F3F3"/>
            </a:solidFill>
            <a:prstDash val="solid"/>
            <a:round/>
            <a:headEnd len="sm" w="sm" type="none"/>
            <a:tailEnd len="sm" w="sm" type="none"/>
          </a:ln>
          <a:effectLst>
            <a:outerShdw blurRad="57150" rotWithShape="0" algn="bl" dir="5400000" dist="19050">
              <a:srgbClr val="000000">
                <a:alpha val="48235"/>
              </a:srgbClr>
            </a:outerShdw>
          </a:effectLst>
        </p:spPr>
      </p:pic>
      <p:pic>
        <p:nvPicPr>
          <p:cNvPr id="992" name="Google Shape;992;p443"/>
          <p:cNvPicPr preferRelativeResize="0"/>
          <p:nvPr/>
        </p:nvPicPr>
        <p:blipFill rotWithShape="1">
          <a:blip r:embed="rId25">
            <a:alphaModFix/>
          </a:blip>
          <a:srcRect b="0" l="0" r="0" t="0"/>
          <a:stretch/>
        </p:blipFill>
        <p:spPr>
          <a:xfrm>
            <a:off x="7370475" y="3468909"/>
            <a:ext cx="923628" cy="519540"/>
          </a:xfrm>
          <a:prstGeom prst="rect">
            <a:avLst/>
          </a:prstGeom>
          <a:noFill/>
          <a:ln>
            <a:noFill/>
          </a:ln>
        </p:spPr>
      </p:pic>
      <p:pic>
        <p:nvPicPr>
          <p:cNvPr id="993" name="Google Shape;993;p443"/>
          <p:cNvPicPr preferRelativeResize="0"/>
          <p:nvPr/>
        </p:nvPicPr>
        <p:blipFill rotWithShape="1">
          <a:blip r:embed="rId26">
            <a:alphaModFix/>
          </a:blip>
          <a:srcRect b="0" l="0" r="0" t="0"/>
          <a:stretch/>
        </p:blipFill>
        <p:spPr>
          <a:xfrm>
            <a:off x="7948975" y="4022958"/>
            <a:ext cx="573499" cy="323867"/>
          </a:xfrm>
          <a:prstGeom prst="rect">
            <a:avLst/>
          </a:prstGeom>
          <a:noFill/>
          <a:ln>
            <a:noFill/>
          </a:ln>
        </p:spPr>
      </p:pic>
      <p:sp>
        <p:nvSpPr>
          <p:cNvPr id="994" name="Google Shape;994;p443"/>
          <p:cNvSpPr/>
          <p:nvPr/>
        </p:nvSpPr>
        <p:spPr>
          <a:xfrm>
            <a:off x="2956850" y="4105525"/>
            <a:ext cx="2625600" cy="801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95" name="Google Shape;995;p443"/>
          <p:cNvSpPr txBox="1"/>
          <p:nvPr/>
        </p:nvSpPr>
        <p:spPr>
          <a:xfrm>
            <a:off x="3312648" y="4173950"/>
            <a:ext cx="19140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78D7"/>
                </a:solidFill>
                <a:latin typeface="Arial"/>
                <a:ea typeface="Arial"/>
                <a:cs typeface="Arial"/>
                <a:sym typeface="Arial"/>
              </a:rPr>
              <a:t>DEPLOYMENT PLATFORM</a:t>
            </a:r>
            <a:endParaRPr b="0" i="0" sz="1400" u="none" cap="none" strike="noStrike">
              <a:solidFill>
                <a:srgbClr val="000000"/>
              </a:solidFill>
              <a:latin typeface="Arial"/>
              <a:ea typeface="Arial"/>
              <a:cs typeface="Arial"/>
              <a:sym typeface="Arial"/>
            </a:endParaRPr>
          </a:p>
        </p:txBody>
      </p:sp>
      <p:sp>
        <p:nvSpPr>
          <p:cNvPr id="996" name="Google Shape;996;p443"/>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Neo4j Graph Data Platform </a:t>
            </a:r>
            <a:endParaRPr b="0" i="0" sz="2300" u="none" cap="none" strike="noStrike">
              <a:solidFill>
                <a:srgbClr val="014063"/>
              </a:solidFill>
              <a:latin typeface="Nunito Sans ExtraBold"/>
              <a:ea typeface="Nunito Sans ExtraBold"/>
              <a:cs typeface="Nunito Sans ExtraBold"/>
              <a:sym typeface="Nunito Sans ExtraBold"/>
            </a:endParaRPr>
          </a:p>
        </p:txBody>
      </p:sp>
      <p:sp>
        <p:nvSpPr>
          <p:cNvPr id="997" name="Google Shape;997;p443"/>
          <p:cNvSpPr/>
          <p:nvPr/>
        </p:nvSpPr>
        <p:spPr>
          <a:xfrm>
            <a:off x="7583925" y="1250550"/>
            <a:ext cx="711900" cy="354000"/>
          </a:xfrm>
          <a:prstGeom prst="roundRect">
            <a:avLst>
              <a:gd fmla="val 16667" name="adj"/>
            </a:avLst>
          </a:prstGeom>
          <a:noFill/>
          <a:ln cap="flat" cmpd="sng" w="952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8" name="Google Shape;998;p443"/>
          <p:cNvPicPr preferRelativeResize="0"/>
          <p:nvPr/>
        </p:nvPicPr>
        <p:blipFill>
          <a:blip r:embed="rId27">
            <a:alphaModFix/>
          </a:blip>
          <a:stretch>
            <a:fillRect/>
          </a:stretch>
        </p:blipFill>
        <p:spPr>
          <a:xfrm>
            <a:off x="3990875" y="4389339"/>
            <a:ext cx="557550" cy="4347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28"/>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Graphs In Government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43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grpSp>
        <p:nvGrpSpPr>
          <p:cNvPr id="1009" name="Google Shape;1009;p438"/>
          <p:cNvGrpSpPr/>
          <p:nvPr/>
        </p:nvGrpSpPr>
        <p:grpSpPr>
          <a:xfrm>
            <a:off x="4217097" y="1851586"/>
            <a:ext cx="2437393" cy="2322989"/>
            <a:chOff x="154" y="-130"/>
            <a:chExt cx="4860206" cy="4632082"/>
          </a:xfrm>
        </p:grpSpPr>
        <p:sp>
          <p:nvSpPr>
            <p:cNvPr id="1010" name="Google Shape;1010;p438"/>
            <p:cNvSpPr/>
            <p:nvPr/>
          </p:nvSpPr>
          <p:spPr>
            <a:xfrm flipH="1" rot="9712883">
              <a:off x="3616895" y="1296563"/>
              <a:ext cx="1099730" cy="1099730"/>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1" name="Google Shape;1011;p438"/>
            <p:cNvSpPr/>
            <p:nvPr/>
          </p:nvSpPr>
          <p:spPr>
            <a:xfrm rot="-5324035">
              <a:off x="1868381" y="11886"/>
              <a:ext cx="1099768" cy="1099768"/>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2" name="Google Shape;1012;p438"/>
            <p:cNvSpPr/>
            <p:nvPr/>
          </p:nvSpPr>
          <p:spPr>
            <a:xfrm rot="3289108">
              <a:off x="2888538" y="3308337"/>
              <a:ext cx="1099677" cy="1099677"/>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3" name="Google Shape;1013;p438"/>
            <p:cNvSpPr/>
            <p:nvPr/>
          </p:nvSpPr>
          <p:spPr>
            <a:xfrm flipH="1" rot="980302">
              <a:off x="132603" y="1320537"/>
              <a:ext cx="1099501" cy="1099501"/>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4" name="Google Shape;1014;p438"/>
            <p:cNvSpPr/>
            <p:nvPr/>
          </p:nvSpPr>
          <p:spPr>
            <a:xfrm flipH="1" rot="-3357265">
              <a:off x="784114" y="3318814"/>
              <a:ext cx="1099576" cy="1099576"/>
            </a:xfrm>
            <a:prstGeom prst="rightArrow">
              <a:avLst>
                <a:gd fmla="val 32000" name="adj1"/>
                <a:gd fmla="val 64000" name="adj2"/>
              </a:avLst>
            </a:prstGeom>
            <a:solidFill>
              <a:srgbClr val="0B0B66"/>
            </a:solidFill>
            <a:ln>
              <a:noFill/>
            </a:ln>
            <a:effectLst>
              <a:outerShdw blurRad="25400" rotWithShape="0" dir="5400000" dist="12700">
                <a:srgbClr val="000000">
                  <a:alpha val="47843"/>
                </a:srgbClr>
              </a:outerShdw>
            </a:effectLst>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15" name="Google Shape;1015;p438"/>
            <p:cNvSpPr/>
            <p:nvPr/>
          </p:nvSpPr>
          <p:spPr>
            <a:xfrm>
              <a:off x="573743" y="480719"/>
              <a:ext cx="3716700" cy="3716700"/>
            </a:xfrm>
            <a:prstGeom prst="ellipse">
              <a:avLst/>
            </a:prstGeom>
            <a:solidFill>
              <a:srgbClr val="F3F3F3"/>
            </a:solidFill>
            <a:ln cap="flat" cmpd="sng" w="9525">
              <a:solidFill>
                <a:srgbClr val="D9D9D9"/>
              </a:solidFill>
              <a:prstDash val="solid"/>
              <a:round/>
              <a:headEnd len="sm" w="sm" type="none"/>
              <a:tailEnd len="sm" w="sm" type="none"/>
            </a:ln>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DCDEE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sp>
        <p:nvSpPr>
          <p:cNvPr id="1016" name="Google Shape;1016;p438"/>
          <p:cNvSpPr/>
          <p:nvPr/>
        </p:nvSpPr>
        <p:spPr>
          <a:xfrm>
            <a:off x="4532955" y="3149762"/>
            <a:ext cx="1807500" cy="463200"/>
          </a:xfrm>
          <a:prstGeom prst="rect">
            <a:avLst/>
          </a:prstGeom>
          <a:noFill/>
          <a:ln>
            <a:noFill/>
          </a:ln>
        </p:spPr>
        <p:txBody>
          <a:bodyPr anchorCtr="0" anchor="ctr" bIns="26800" lIns="26800" spcFirstLastPara="1" rIns="26800" wrap="square" tIns="26800">
            <a:noAutofit/>
          </a:bodyPr>
          <a:lstStyle/>
          <a:p>
            <a:pPr indent="0" lvl="0" marL="0" marR="0" rtl="0" algn="ctr">
              <a:lnSpc>
                <a:spcPct val="100000"/>
              </a:lnSpc>
              <a:spcBef>
                <a:spcPts val="0"/>
              </a:spcBef>
              <a:spcAft>
                <a:spcPts val="0"/>
              </a:spcAft>
              <a:buClr>
                <a:srgbClr val="53585F"/>
              </a:buClr>
              <a:buSzPts val="1500"/>
              <a:buFont typeface="Helvetica Neue"/>
              <a:buNone/>
            </a:pPr>
            <a:r>
              <a:rPr b="1" i="0" lang="en" sz="1400" u="none" cap="none" strike="noStrike">
                <a:solidFill>
                  <a:srgbClr val="000000"/>
                </a:solidFill>
                <a:latin typeface="Nunito Sans"/>
                <a:ea typeface="Nunito Sans"/>
                <a:cs typeface="Nunito Sans"/>
                <a:sym typeface="Nunito Sans"/>
              </a:rPr>
              <a:t>Graphs in Government </a:t>
            </a:r>
            <a:endParaRPr b="0" i="0" sz="1400" u="none" cap="none" strike="noStrike">
              <a:solidFill>
                <a:srgbClr val="000000"/>
              </a:solidFill>
              <a:latin typeface="Nunito Sans"/>
              <a:ea typeface="Nunito Sans"/>
              <a:cs typeface="Nunito Sans"/>
              <a:sym typeface="Nunito Sans"/>
            </a:endParaRPr>
          </a:p>
        </p:txBody>
      </p:sp>
      <p:grpSp>
        <p:nvGrpSpPr>
          <p:cNvPr id="1017" name="Google Shape;1017;p438"/>
          <p:cNvGrpSpPr/>
          <p:nvPr/>
        </p:nvGrpSpPr>
        <p:grpSpPr>
          <a:xfrm>
            <a:off x="6025200" y="3580362"/>
            <a:ext cx="3112844" cy="1388776"/>
            <a:chOff x="5336275" y="3214349"/>
            <a:chExt cx="3112844" cy="1388776"/>
          </a:xfrm>
        </p:grpSpPr>
        <p:sp>
          <p:nvSpPr>
            <p:cNvPr id="1018" name="Google Shape;1018;p438"/>
            <p:cNvSpPr/>
            <p:nvPr/>
          </p:nvSpPr>
          <p:spPr>
            <a:xfrm>
              <a:off x="5336275" y="3588290"/>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 sz="1000" u="none" cap="none" strike="noStrike">
                  <a:solidFill>
                    <a:srgbClr val="FFFFFF"/>
                  </a:solidFill>
                  <a:latin typeface="Nunito Sans"/>
                  <a:ea typeface="Nunito Sans"/>
                  <a:cs typeface="Nunito Sans"/>
                  <a:sym typeface="Nunito Sans"/>
                </a:rPr>
                <a:t>Planning</a:t>
              </a:r>
              <a:endParaRPr b="0" i="0" sz="1000" u="none" cap="none" strike="noStrike">
                <a:solidFill>
                  <a:srgbClr val="000000"/>
                </a:solidFill>
                <a:latin typeface="Nunito Sans"/>
                <a:ea typeface="Nunito Sans"/>
                <a:cs typeface="Nunito Sans"/>
                <a:sym typeface="Nunito Sans"/>
              </a:endParaRPr>
            </a:p>
          </p:txBody>
        </p:sp>
        <p:sp>
          <p:nvSpPr>
            <p:cNvPr id="1019" name="Google Shape;1019;p438"/>
            <p:cNvSpPr/>
            <p:nvPr/>
          </p:nvSpPr>
          <p:spPr>
            <a:xfrm>
              <a:off x="6851678" y="3214349"/>
              <a:ext cx="8262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Lessons Learned</a:t>
              </a:r>
              <a:endParaRPr b="0" i="0" sz="800" u="none" cap="none" strike="noStrike">
                <a:solidFill>
                  <a:srgbClr val="000000"/>
                </a:solidFill>
                <a:latin typeface="Arial"/>
                <a:ea typeface="Arial"/>
                <a:cs typeface="Arial"/>
                <a:sym typeface="Arial"/>
              </a:endParaRPr>
            </a:p>
          </p:txBody>
        </p:sp>
        <p:sp>
          <p:nvSpPr>
            <p:cNvPr id="1020" name="Google Shape;1020;p438"/>
            <p:cNvSpPr/>
            <p:nvPr/>
          </p:nvSpPr>
          <p:spPr>
            <a:xfrm>
              <a:off x="7230219" y="3777786"/>
              <a:ext cx="12189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Dependency Management</a:t>
              </a:r>
              <a:endParaRPr b="0" i="0" sz="800" u="none" cap="none" strike="noStrike">
                <a:solidFill>
                  <a:srgbClr val="000000"/>
                </a:solidFill>
                <a:latin typeface="Arial"/>
                <a:ea typeface="Arial"/>
                <a:cs typeface="Arial"/>
                <a:sym typeface="Arial"/>
              </a:endParaRPr>
            </a:p>
          </p:txBody>
        </p:sp>
        <p:sp>
          <p:nvSpPr>
            <p:cNvPr id="1021" name="Google Shape;1021;p438"/>
            <p:cNvSpPr/>
            <p:nvPr/>
          </p:nvSpPr>
          <p:spPr>
            <a:xfrm>
              <a:off x="7042323" y="4387550"/>
              <a:ext cx="10191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Consolidation</a:t>
              </a:r>
              <a:endParaRPr b="0" i="0" sz="800" u="none" cap="none" strike="noStrike">
                <a:solidFill>
                  <a:srgbClr val="000000"/>
                </a:solidFill>
                <a:latin typeface="Arial"/>
                <a:ea typeface="Arial"/>
                <a:cs typeface="Arial"/>
                <a:sym typeface="Arial"/>
              </a:endParaRPr>
            </a:p>
          </p:txBody>
        </p:sp>
        <p:grpSp>
          <p:nvGrpSpPr>
            <p:cNvPr id="1022" name="Google Shape;1022;p438"/>
            <p:cNvGrpSpPr/>
            <p:nvPr/>
          </p:nvGrpSpPr>
          <p:grpSpPr>
            <a:xfrm>
              <a:off x="6737114" y="3634602"/>
              <a:ext cx="434951" cy="434951"/>
              <a:chOff x="0" y="0"/>
              <a:chExt cx="867300" cy="867300"/>
            </a:xfrm>
          </p:grpSpPr>
          <p:sp>
            <p:nvSpPr>
              <p:cNvPr id="1023" name="Google Shape;1023;p438"/>
              <p:cNvSpPr/>
              <p:nvPr/>
            </p:nvSpPr>
            <p:spPr>
              <a:xfrm>
                <a:off x="0"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24" name="Google Shape;1024;p438"/>
              <p:cNvPicPr preferRelativeResize="0"/>
              <p:nvPr/>
            </p:nvPicPr>
            <p:blipFill rotWithShape="1">
              <a:blip r:embed="rId3">
                <a:alphaModFix/>
              </a:blip>
              <a:srcRect b="0" l="0" r="0" t="0"/>
              <a:stretch/>
            </p:blipFill>
            <p:spPr>
              <a:xfrm>
                <a:off x="162835" y="166487"/>
                <a:ext cx="543602" cy="543603"/>
              </a:xfrm>
              <a:prstGeom prst="rect">
                <a:avLst/>
              </a:prstGeom>
              <a:noFill/>
              <a:ln>
                <a:noFill/>
              </a:ln>
            </p:spPr>
          </p:pic>
        </p:grpSp>
        <p:grpSp>
          <p:nvGrpSpPr>
            <p:cNvPr id="1025" name="Google Shape;1025;p438"/>
            <p:cNvGrpSpPr/>
            <p:nvPr/>
          </p:nvGrpSpPr>
          <p:grpSpPr>
            <a:xfrm>
              <a:off x="6543945" y="4168174"/>
              <a:ext cx="434951" cy="434951"/>
              <a:chOff x="0" y="0"/>
              <a:chExt cx="867300" cy="867300"/>
            </a:xfrm>
          </p:grpSpPr>
          <p:sp>
            <p:nvSpPr>
              <p:cNvPr id="1026" name="Google Shape;1026;p438"/>
              <p:cNvSpPr/>
              <p:nvPr/>
            </p:nvSpPr>
            <p:spPr>
              <a:xfrm>
                <a:off x="0"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27" name="Google Shape;1027;p438"/>
              <p:cNvPicPr preferRelativeResize="0"/>
              <p:nvPr/>
            </p:nvPicPr>
            <p:blipFill rotWithShape="1">
              <a:blip r:embed="rId4">
                <a:alphaModFix/>
              </a:blip>
              <a:srcRect b="0" l="0" r="0" t="0"/>
              <a:stretch/>
            </p:blipFill>
            <p:spPr>
              <a:xfrm>
                <a:off x="173894" y="173894"/>
                <a:ext cx="486922" cy="486921"/>
              </a:xfrm>
              <a:prstGeom prst="rect">
                <a:avLst/>
              </a:prstGeom>
              <a:noFill/>
              <a:ln>
                <a:noFill/>
              </a:ln>
            </p:spPr>
          </p:pic>
        </p:grpSp>
        <p:grpSp>
          <p:nvGrpSpPr>
            <p:cNvPr id="1028" name="Google Shape;1028;p438"/>
            <p:cNvGrpSpPr/>
            <p:nvPr/>
          </p:nvGrpSpPr>
          <p:grpSpPr>
            <a:xfrm>
              <a:off x="6371797" y="3232233"/>
              <a:ext cx="434951" cy="434951"/>
              <a:chOff x="0" y="0"/>
              <a:chExt cx="867300" cy="867300"/>
            </a:xfrm>
          </p:grpSpPr>
          <p:sp>
            <p:nvSpPr>
              <p:cNvPr id="1029" name="Google Shape;1029;p438"/>
              <p:cNvSpPr/>
              <p:nvPr/>
            </p:nvSpPr>
            <p:spPr>
              <a:xfrm>
                <a:off x="0"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30" name="Google Shape;1030;p438"/>
              <p:cNvPicPr preferRelativeResize="0"/>
              <p:nvPr/>
            </p:nvPicPr>
            <p:blipFill rotWithShape="1">
              <a:blip r:embed="rId5">
                <a:alphaModFix/>
              </a:blip>
              <a:srcRect b="0" l="0" r="0" t="0"/>
              <a:stretch/>
            </p:blipFill>
            <p:spPr>
              <a:xfrm>
                <a:off x="177800" y="195147"/>
                <a:ext cx="524934" cy="524934"/>
              </a:xfrm>
              <a:prstGeom prst="rect">
                <a:avLst/>
              </a:prstGeom>
              <a:noFill/>
              <a:ln>
                <a:noFill/>
              </a:ln>
            </p:spPr>
          </p:pic>
        </p:grpSp>
        <p:sp>
          <p:nvSpPr>
            <p:cNvPr id="1031" name="Google Shape;1031;p438"/>
            <p:cNvSpPr/>
            <p:nvPr/>
          </p:nvSpPr>
          <p:spPr>
            <a:xfrm>
              <a:off x="6231971" y="4200825"/>
              <a:ext cx="321030" cy="112050"/>
            </a:xfrm>
            <a:custGeom>
              <a:rect b="b" l="l" r="r" t="t"/>
              <a:pathLst>
                <a:path extrusionOk="0" h="21600" w="21600">
                  <a:moveTo>
                    <a:pt x="21600" y="21600"/>
                  </a:moveTo>
                  <a:cubicBezTo>
                    <a:pt x="14400" y="14400"/>
                    <a:pt x="7200" y="7200"/>
                    <a:pt x="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32" name="Google Shape;1032;p438"/>
            <p:cNvSpPr/>
            <p:nvPr/>
          </p:nvSpPr>
          <p:spPr>
            <a:xfrm>
              <a:off x="6164410" y="3582840"/>
              <a:ext cx="248832" cy="188190"/>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33" name="Google Shape;1033;p438"/>
            <p:cNvSpPr/>
            <p:nvPr/>
          </p:nvSpPr>
          <p:spPr>
            <a:xfrm>
              <a:off x="6251128" y="3889088"/>
              <a:ext cx="485892" cy="82620"/>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grpSp>
        <p:nvGrpSpPr>
          <p:cNvPr id="1034" name="Google Shape;1034;p438"/>
          <p:cNvGrpSpPr/>
          <p:nvPr/>
        </p:nvGrpSpPr>
        <p:grpSpPr>
          <a:xfrm>
            <a:off x="2116798" y="3344244"/>
            <a:ext cx="2701217" cy="1593050"/>
            <a:chOff x="1427873" y="2978232"/>
            <a:chExt cx="2701217" cy="1593050"/>
          </a:xfrm>
        </p:grpSpPr>
        <p:sp>
          <p:nvSpPr>
            <p:cNvPr id="1035" name="Google Shape;1035;p438"/>
            <p:cNvSpPr/>
            <p:nvPr/>
          </p:nvSpPr>
          <p:spPr>
            <a:xfrm>
              <a:off x="1919350" y="3117375"/>
              <a:ext cx="7146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Research</a:t>
              </a:r>
              <a:endParaRPr b="0" i="0" sz="800" u="none" cap="none" strike="noStrike">
                <a:solidFill>
                  <a:srgbClr val="000000"/>
                </a:solidFill>
                <a:latin typeface="Arial"/>
                <a:ea typeface="Arial"/>
                <a:cs typeface="Arial"/>
                <a:sym typeface="Arial"/>
              </a:endParaRPr>
            </a:p>
          </p:txBody>
        </p:sp>
        <p:sp>
          <p:nvSpPr>
            <p:cNvPr id="1036" name="Google Shape;1036;p438"/>
            <p:cNvSpPr/>
            <p:nvPr/>
          </p:nvSpPr>
          <p:spPr>
            <a:xfrm>
              <a:off x="1427873" y="3598275"/>
              <a:ext cx="8790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Exploration</a:t>
              </a:r>
              <a:endParaRPr b="0" i="0" sz="800" u="none" cap="none" strike="noStrike">
                <a:solidFill>
                  <a:srgbClr val="000000"/>
                </a:solidFill>
                <a:latin typeface="Arial"/>
                <a:ea typeface="Arial"/>
                <a:cs typeface="Arial"/>
                <a:sym typeface="Arial"/>
              </a:endParaRPr>
            </a:p>
          </p:txBody>
        </p:sp>
        <p:sp>
          <p:nvSpPr>
            <p:cNvPr id="1037" name="Google Shape;1037;p438"/>
            <p:cNvSpPr/>
            <p:nvPr/>
          </p:nvSpPr>
          <p:spPr>
            <a:xfrm>
              <a:off x="1642704" y="4292250"/>
              <a:ext cx="8790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Environment</a:t>
              </a:r>
              <a:endParaRPr b="0" i="0" sz="800" u="none" cap="none" strike="noStrike">
                <a:solidFill>
                  <a:srgbClr val="000000"/>
                </a:solidFill>
                <a:latin typeface="Arial"/>
                <a:ea typeface="Arial"/>
                <a:cs typeface="Arial"/>
                <a:sym typeface="Arial"/>
              </a:endParaRPr>
            </a:p>
          </p:txBody>
        </p:sp>
        <p:sp>
          <p:nvSpPr>
            <p:cNvPr id="1038" name="Google Shape;1038;p438"/>
            <p:cNvSpPr/>
            <p:nvPr/>
          </p:nvSpPr>
          <p:spPr>
            <a:xfrm>
              <a:off x="3207790" y="3588290"/>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 sz="1000" u="none" cap="none" strike="noStrike">
                  <a:solidFill>
                    <a:srgbClr val="FFFFFF"/>
                  </a:solidFill>
                  <a:latin typeface="Nunito Sans"/>
                  <a:ea typeface="Nunito Sans"/>
                  <a:cs typeface="Nunito Sans"/>
                  <a:sym typeface="Nunito Sans"/>
                </a:rPr>
                <a:t>Science &amp; Education</a:t>
              </a:r>
              <a:endParaRPr b="0" i="0" sz="1000" u="none" cap="none" strike="noStrike">
                <a:solidFill>
                  <a:srgbClr val="000000"/>
                </a:solidFill>
                <a:latin typeface="Nunito Sans"/>
                <a:ea typeface="Nunito Sans"/>
                <a:cs typeface="Nunito Sans"/>
                <a:sym typeface="Nunito Sans"/>
              </a:endParaRPr>
            </a:p>
          </p:txBody>
        </p:sp>
        <p:grpSp>
          <p:nvGrpSpPr>
            <p:cNvPr id="1039" name="Google Shape;1039;p438"/>
            <p:cNvGrpSpPr/>
            <p:nvPr/>
          </p:nvGrpSpPr>
          <p:grpSpPr>
            <a:xfrm>
              <a:off x="2672472" y="2978232"/>
              <a:ext cx="438140" cy="439670"/>
              <a:chOff x="89" y="0"/>
              <a:chExt cx="873659" cy="876709"/>
            </a:xfrm>
          </p:grpSpPr>
          <p:sp>
            <p:nvSpPr>
              <p:cNvPr id="1040" name="Google Shape;1040;p438"/>
              <p:cNvSpPr/>
              <p:nvPr/>
            </p:nvSpPr>
            <p:spPr>
              <a:xfrm flipH="1">
                <a:off x="89"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41" name="Google Shape;1041;p438"/>
              <p:cNvPicPr preferRelativeResize="0"/>
              <p:nvPr/>
            </p:nvPicPr>
            <p:blipFill rotWithShape="1">
              <a:blip r:embed="rId6">
                <a:alphaModFix/>
              </a:blip>
              <a:srcRect b="0" l="0" r="0" t="0"/>
              <a:stretch/>
            </p:blipFill>
            <p:spPr>
              <a:xfrm rot="2700000">
                <a:off x="139155" y="142116"/>
                <a:ext cx="608557" cy="608557"/>
              </a:xfrm>
              <a:prstGeom prst="rect">
                <a:avLst/>
              </a:prstGeom>
              <a:noFill/>
              <a:ln>
                <a:noFill/>
              </a:ln>
            </p:spPr>
          </p:pic>
        </p:grpSp>
        <p:grpSp>
          <p:nvGrpSpPr>
            <p:cNvPr id="1042" name="Google Shape;1042;p438"/>
            <p:cNvGrpSpPr/>
            <p:nvPr/>
          </p:nvGrpSpPr>
          <p:grpSpPr>
            <a:xfrm>
              <a:off x="2355379" y="3455100"/>
              <a:ext cx="434951" cy="434951"/>
              <a:chOff x="89" y="0"/>
              <a:chExt cx="867300" cy="867300"/>
            </a:xfrm>
          </p:grpSpPr>
          <p:sp>
            <p:nvSpPr>
              <p:cNvPr id="1043" name="Google Shape;1043;p438"/>
              <p:cNvSpPr/>
              <p:nvPr/>
            </p:nvSpPr>
            <p:spPr>
              <a:xfrm flipH="1">
                <a:off x="89"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44" name="Google Shape;1044;p438"/>
              <p:cNvPicPr preferRelativeResize="0"/>
              <p:nvPr/>
            </p:nvPicPr>
            <p:blipFill rotWithShape="1">
              <a:blip r:embed="rId7">
                <a:alphaModFix/>
              </a:blip>
              <a:srcRect b="21397" l="10566" r="10574" t="21403"/>
              <a:stretch/>
            </p:blipFill>
            <p:spPr>
              <a:xfrm>
                <a:off x="69849" y="159819"/>
                <a:ext cx="751129" cy="544804"/>
              </a:xfrm>
              <a:prstGeom prst="rect">
                <a:avLst/>
              </a:prstGeom>
              <a:noFill/>
              <a:ln>
                <a:noFill/>
              </a:ln>
            </p:spPr>
          </p:pic>
        </p:grpSp>
        <p:grpSp>
          <p:nvGrpSpPr>
            <p:cNvPr id="1045" name="Google Shape;1045;p438"/>
            <p:cNvGrpSpPr/>
            <p:nvPr/>
          </p:nvGrpSpPr>
          <p:grpSpPr>
            <a:xfrm>
              <a:off x="2579463" y="4136331"/>
              <a:ext cx="434951" cy="434951"/>
              <a:chOff x="89" y="0"/>
              <a:chExt cx="867300" cy="867300"/>
            </a:xfrm>
          </p:grpSpPr>
          <p:sp>
            <p:nvSpPr>
              <p:cNvPr id="1046" name="Google Shape;1046;p438"/>
              <p:cNvSpPr/>
              <p:nvPr/>
            </p:nvSpPr>
            <p:spPr>
              <a:xfrm flipH="1">
                <a:off x="89" y="0"/>
                <a:ext cx="867300" cy="8673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47" name="Google Shape;1047;p438"/>
              <p:cNvPicPr preferRelativeResize="0"/>
              <p:nvPr/>
            </p:nvPicPr>
            <p:blipFill rotWithShape="1">
              <a:blip r:embed="rId8">
                <a:alphaModFix/>
              </a:blip>
              <a:srcRect b="0" l="0" r="0" t="0"/>
              <a:stretch/>
            </p:blipFill>
            <p:spPr>
              <a:xfrm>
                <a:off x="155520" y="110790"/>
                <a:ext cx="550427" cy="550427"/>
              </a:xfrm>
              <a:prstGeom prst="rect">
                <a:avLst/>
              </a:prstGeom>
              <a:noFill/>
              <a:ln>
                <a:noFill/>
              </a:ln>
            </p:spPr>
          </p:pic>
        </p:grpSp>
        <p:sp>
          <p:nvSpPr>
            <p:cNvPr id="1048" name="Google Shape;1048;p438"/>
            <p:cNvSpPr/>
            <p:nvPr/>
          </p:nvSpPr>
          <p:spPr>
            <a:xfrm>
              <a:off x="3005329" y="4201092"/>
              <a:ext cx="228204" cy="79812"/>
            </a:xfrm>
            <a:custGeom>
              <a:rect b="b" l="l" r="r" t="t"/>
              <a:pathLst>
                <a:path extrusionOk="0" h="21600" w="21600">
                  <a:moveTo>
                    <a:pt x="0" y="21600"/>
                  </a:moveTo>
                  <a:cubicBezTo>
                    <a:pt x="7200" y="14400"/>
                    <a:pt x="14400" y="7200"/>
                    <a:pt x="2160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49" name="Google Shape;1049;p438"/>
            <p:cNvSpPr/>
            <p:nvPr/>
          </p:nvSpPr>
          <p:spPr>
            <a:xfrm>
              <a:off x="2781676" y="3744331"/>
              <a:ext cx="451008" cy="154926"/>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0" name="Google Shape;1050;p438"/>
            <p:cNvSpPr/>
            <p:nvPr/>
          </p:nvSpPr>
          <p:spPr>
            <a:xfrm>
              <a:off x="3038450" y="3358984"/>
              <a:ext cx="319356" cy="349758"/>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grpSp>
      <p:grpSp>
        <p:nvGrpSpPr>
          <p:cNvPr id="1051" name="Google Shape;1051;p438"/>
          <p:cNvGrpSpPr/>
          <p:nvPr/>
        </p:nvGrpSpPr>
        <p:grpSpPr>
          <a:xfrm>
            <a:off x="3735523" y="757309"/>
            <a:ext cx="4163665" cy="1006956"/>
            <a:chOff x="3046598" y="391297"/>
            <a:chExt cx="4163665" cy="1006956"/>
          </a:xfrm>
        </p:grpSpPr>
        <p:sp>
          <p:nvSpPr>
            <p:cNvPr id="1052" name="Google Shape;1052;p438"/>
            <p:cNvSpPr/>
            <p:nvPr/>
          </p:nvSpPr>
          <p:spPr>
            <a:xfrm>
              <a:off x="6022491" y="981050"/>
              <a:ext cx="4860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Risk</a:t>
              </a:r>
              <a:endParaRPr b="0" i="0" sz="800" u="none" cap="none" strike="noStrike">
                <a:solidFill>
                  <a:srgbClr val="000000"/>
                </a:solidFill>
                <a:latin typeface="Arial"/>
                <a:ea typeface="Arial"/>
                <a:cs typeface="Arial"/>
                <a:sym typeface="Arial"/>
              </a:endParaRPr>
            </a:p>
          </p:txBody>
        </p:sp>
        <p:sp>
          <p:nvSpPr>
            <p:cNvPr id="1053" name="Google Shape;1053;p438"/>
            <p:cNvSpPr/>
            <p:nvPr/>
          </p:nvSpPr>
          <p:spPr>
            <a:xfrm>
              <a:off x="5811363" y="534480"/>
              <a:ext cx="13989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Anti-Money Laundering/Fraud</a:t>
              </a:r>
              <a:endParaRPr b="0" i="0" sz="800" u="none" cap="none" strike="noStrike">
                <a:solidFill>
                  <a:srgbClr val="000000"/>
                </a:solidFill>
                <a:latin typeface="Arial"/>
                <a:ea typeface="Arial"/>
                <a:cs typeface="Arial"/>
                <a:sym typeface="Arial"/>
              </a:endParaRPr>
            </a:p>
          </p:txBody>
        </p:sp>
        <p:sp>
          <p:nvSpPr>
            <p:cNvPr id="1054" name="Google Shape;1054;p438"/>
            <p:cNvSpPr/>
            <p:nvPr/>
          </p:nvSpPr>
          <p:spPr>
            <a:xfrm>
              <a:off x="3046598" y="540450"/>
              <a:ext cx="6507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Ownership</a:t>
              </a:r>
              <a:endParaRPr b="0" i="0" sz="800" u="none" cap="none" strike="noStrike">
                <a:solidFill>
                  <a:srgbClr val="000000"/>
                </a:solidFill>
                <a:latin typeface="Arial"/>
                <a:ea typeface="Arial"/>
                <a:cs typeface="Arial"/>
                <a:sym typeface="Arial"/>
              </a:endParaRPr>
            </a:p>
          </p:txBody>
        </p:sp>
        <p:sp>
          <p:nvSpPr>
            <p:cNvPr id="1055" name="Google Shape;1055;p438"/>
            <p:cNvSpPr/>
            <p:nvPr/>
          </p:nvSpPr>
          <p:spPr>
            <a:xfrm>
              <a:off x="5166422" y="694751"/>
              <a:ext cx="150012" cy="63396"/>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6" name="Google Shape;1056;p438"/>
            <p:cNvSpPr/>
            <p:nvPr/>
          </p:nvSpPr>
          <p:spPr>
            <a:xfrm>
              <a:off x="5198207" y="1001827"/>
              <a:ext cx="344142" cy="48438"/>
            </a:xfrm>
            <a:custGeom>
              <a:rect b="b" l="l" r="r" t="t"/>
              <a:pathLst>
                <a:path extrusionOk="0" h="21600" w="21600">
                  <a:moveTo>
                    <a:pt x="21600" y="21600"/>
                  </a:moveTo>
                  <a:cubicBezTo>
                    <a:pt x="14400" y="14400"/>
                    <a:pt x="7200" y="7200"/>
                    <a:pt x="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7" name="Google Shape;1057;p438"/>
            <p:cNvSpPr/>
            <p:nvPr/>
          </p:nvSpPr>
          <p:spPr>
            <a:xfrm>
              <a:off x="4168643" y="704290"/>
              <a:ext cx="146610" cy="59670"/>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58" name="Google Shape;1058;p438"/>
            <p:cNvSpPr/>
            <p:nvPr/>
          </p:nvSpPr>
          <p:spPr>
            <a:xfrm>
              <a:off x="4281340" y="476953"/>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000"/>
                <a:buFont typeface="Helvetica Neue"/>
                <a:buNone/>
              </a:pPr>
              <a:r>
                <a:rPr b="1" i="0" lang="en" sz="1000" u="none" cap="none" strike="noStrike">
                  <a:solidFill>
                    <a:srgbClr val="FFFFFF"/>
                  </a:solidFill>
                  <a:latin typeface="Nunito Sans"/>
                  <a:ea typeface="Nunito Sans"/>
                  <a:cs typeface="Nunito Sans"/>
                  <a:sym typeface="Nunito Sans"/>
                </a:rPr>
                <a:t>Oversight</a:t>
              </a:r>
              <a:endParaRPr b="0" i="0" sz="1000" u="none" cap="none" strike="noStrike">
                <a:solidFill>
                  <a:srgbClr val="000000"/>
                </a:solidFill>
                <a:latin typeface="Nunito Sans"/>
                <a:ea typeface="Nunito Sans"/>
                <a:cs typeface="Nunito Sans"/>
                <a:sym typeface="Nunito Sans"/>
              </a:endParaRPr>
            </a:p>
          </p:txBody>
        </p:sp>
        <p:sp>
          <p:nvSpPr>
            <p:cNvPr id="1059" name="Google Shape;1059;p438"/>
            <p:cNvSpPr/>
            <p:nvPr/>
          </p:nvSpPr>
          <p:spPr>
            <a:xfrm>
              <a:off x="3746775" y="403631"/>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0" name="Google Shape;1060;p438"/>
            <p:cNvPicPr preferRelativeResize="0"/>
            <p:nvPr/>
          </p:nvPicPr>
          <p:blipFill rotWithShape="1">
            <a:blip r:embed="rId9">
              <a:alphaModFix/>
            </a:blip>
            <a:srcRect b="0" l="0" r="0" t="0"/>
            <a:stretch/>
          </p:blipFill>
          <p:spPr>
            <a:xfrm>
              <a:off x="3792459" y="461401"/>
              <a:ext cx="344903" cy="344903"/>
            </a:xfrm>
            <a:prstGeom prst="rect">
              <a:avLst/>
            </a:prstGeom>
            <a:noFill/>
            <a:ln>
              <a:noFill/>
            </a:ln>
          </p:spPr>
        </p:pic>
        <p:sp>
          <p:nvSpPr>
            <p:cNvPr id="1061" name="Google Shape;1061;p438"/>
            <p:cNvSpPr/>
            <p:nvPr/>
          </p:nvSpPr>
          <p:spPr>
            <a:xfrm>
              <a:off x="5302273" y="391297"/>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2" name="Google Shape;1062;p438"/>
            <p:cNvPicPr preferRelativeResize="0"/>
            <p:nvPr/>
          </p:nvPicPr>
          <p:blipFill rotWithShape="1">
            <a:blip r:embed="rId10">
              <a:alphaModFix/>
            </a:blip>
            <a:srcRect b="0" l="0" r="0" t="0"/>
            <a:stretch/>
          </p:blipFill>
          <p:spPr>
            <a:xfrm>
              <a:off x="5360695" y="449067"/>
              <a:ext cx="344903" cy="344903"/>
            </a:xfrm>
            <a:prstGeom prst="rect">
              <a:avLst/>
            </a:prstGeom>
            <a:noFill/>
            <a:ln>
              <a:noFill/>
            </a:ln>
          </p:spPr>
        </p:pic>
        <p:sp>
          <p:nvSpPr>
            <p:cNvPr id="1063" name="Google Shape;1063;p438"/>
            <p:cNvSpPr/>
            <p:nvPr/>
          </p:nvSpPr>
          <p:spPr>
            <a:xfrm>
              <a:off x="5543433" y="863540"/>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4" name="Google Shape;1064;p438"/>
            <p:cNvPicPr preferRelativeResize="0"/>
            <p:nvPr/>
          </p:nvPicPr>
          <p:blipFill rotWithShape="1">
            <a:blip r:embed="rId11">
              <a:alphaModFix/>
            </a:blip>
            <a:srcRect b="0" l="0" r="0" t="0"/>
            <a:stretch/>
          </p:blipFill>
          <p:spPr>
            <a:xfrm>
              <a:off x="5595274" y="912254"/>
              <a:ext cx="340756" cy="340756"/>
            </a:xfrm>
            <a:prstGeom prst="rect">
              <a:avLst/>
            </a:prstGeom>
            <a:noFill/>
            <a:ln>
              <a:noFill/>
            </a:ln>
          </p:spPr>
        </p:pic>
      </p:grpSp>
      <p:grpSp>
        <p:nvGrpSpPr>
          <p:cNvPr id="1065" name="Google Shape;1065;p438"/>
          <p:cNvGrpSpPr/>
          <p:nvPr/>
        </p:nvGrpSpPr>
        <p:grpSpPr>
          <a:xfrm>
            <a:off x="6633344" y="1569918"/>
            <a:ext cx="2421711" cy="1510053"/>
            <a:chOff x="5944419" y="1203905"/>
            <a:chExt cx="2421711" cy="1510053"/>
          </a:xfrm>
        </p:grpSpPr>
        <p:sp>
          <p:nvSpPr>
            <p:cNvPr id="1066" name="Google Shape;1066;p438"/>
            <p:cNvSpPr/>
            <p:nvPr/>
          </p:nvSpPr>
          <p:spPr>
            <a:xfrm>
              <a:off x="7168320" y="1314633"/>
              <a:ext cx="8367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Law Enforcement</a:t>
              </a:r>
              <a:endParaRPr b="0" i="0" sz="800" u="none" cap="none" strike="noStrike">
                <a:solidFill>
                  <a:srgbClr val="000000"/>
                </a:solidFill>
                <a:latin typeface="Arial"/>
                <a:ea typeface="Arial"/>
                <a:cs typeface="Arial"/>
                <a:sym typeface="Arial"/>
              </a:endParaRPr>
            </a:p>
          </p:txBody>
        </p:sp>
        <p:sp>
          <p:nvSpPr>
            <p:cNvPr id="1067" name="Google Shape;1067;p438"/>
            <p:cNvSpPr/>
            <p:nvPr/>
          </p:nvSpPr>
          <p:spPr>
            <a:xfrm>
              <a:off x="5944419" y="1741378"/>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 sz="1000" u="none" cap="none" strike="noStrike">
                  <a:solidFill>
                    <a:srgbClr val="FFFFFF"/>
                  </a:solidFill>
                  <a:latin typeface="Nunito Sans"/>
                  <a:ea typeface="Nunito Sans"/>
                  <a:cs typeface="Nunito Sans"/>
                  <a:sym typeface="Nunito Sans"/>
                </a:rPr>
                <a:t>Security</a:t>
              </a:r>
              <a:endParaRPr b="0" i="0" sz="1000" u="none" cap="none" strike="noStrike">
                <a:solidFill>
                  <a:srgbClr val="000000"/>
                </a:solidFill>
                <a:latin typeface="Nunito Sans"/>
                <a:ea typeface="Nunito Sans"/>
                <a:cs typeface="Nunito Sans"/>
                <a:sym typeface="Nunito Sans"/>
              </a:endParaRPr>
            </a:p>
          </p:txBody>
        </p:sp>
        <p:sp>
          <p:nvSpPr>
            <p:cNvPr id="1068" name="Google Shape;1068;p438"/>
            <p:cNvSpPr/>
            <p:nvPr/>
          </p:nvSpPr>
          <p:spPr>
            <a:xfrm>
              <a:off x="6692533" y="1203905"/>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69" name="Google Shape;1069;p438"/>
            <p:cNvPicPr preferRelativeResize="0"/>
            <p:nvPr/>
          </p:nvPicPr>
          <p:blipFill rotWithShape="1">
            <a:blip r:embed="rId12">
              <a:alphaModFix/>
            </a:blip>
            <a:srcRect b="0" l="0" r="0" t="0"/>
            <a:stretch/>
          </p:blipFill>
          <p:spPr>
            <a:xfrm>
              <a:off x="6780455" y="1304646"/>
              <a:ext cx="262728" cy="226901"/>
            </a:xfrm>
            <a:prstGeom prst="rect">
              <a:avLst/>
            </a:prstGeom>
            <a:noFill/>
            <a:ln>
              <a:noFill/>
            </a:ln>
          </p:spPr>
        </p:pic>
        <p:sp>
          <p:nvSpPr>
            <p:cNvPr id="1070" name="Google Shape;1070;p438"/>
            <p:cNvSpPr/>
            <p:nvPr/>
          </p:nvSpPr>
          <p:spPr>
            <a:xfrm>
              <a:off x="7067580" y="1702875"/>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71" name="Google Shape;1071;p438"/>
            <p:cNvPicPr preferRelativeResize="0"/>
            <p:nvPr/>
          </p:nvPicPr>
          <p:blipFill rotWithShape="1">
            <a:blip r:embed="rId3">
              <a:alphaModFix/>
            </a:blip>
            <a:srcRect b="0" l="0" r="0" t="0"/>
            <a:stretch/>
          </p:blipFill>
          <p:spPr>
            <a:xfrm>
              <a:off x="7149236" y="1786363"/>
              <a:ext cx="272599" cy="272600"/>
            </a:xfrm>
            <a:prstGeom prst="rect">
              <a:avLst/>
            </a:prstGeom>
            <a:noFill/>
            <a:ln>
              <a:noFill/>
            </a:ln>
          </p:spPr>
        </p:pic>
        <p:sp>
          <p:nvSpPr>
            <p:cNvPr id="1072" name="Google Shape;1072;p438"/>
            <p:cNvSpPr/>
            <p:nvPr/>
          </p:nvSpPr>
          <p:spPr>
            <a:xfrm>
              <a:off x="7067580" y="2278958"/>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73" name="Google Shape;1073;p438"/>
            <p:cNvPicPr preferRelativeResize="0"/>
            <p:nvPr/>
          </p:nvPicPr>
          <p:blipFill rotWithShape="1">
            <a:blip r:embed="rId13">
              <a:alphaModFix/>
            </a:blip>
            <a:srcRect b="0" l="0" r="0" t="0"/>
            <a:stretch/>
          </p:blipFill>
          <p:spPr>
            <a:xfrm>
              <a:off x="7140901" y="2405965"/>
              <a:ext cx="302461" cy="186814"/>
            </a:xfrm>
            <a:prstGeom prst="rect">
              <a:avLst/>
            </a:prstGeom>
            <a:noFill/>
            <a:ln>
              <a:noFill/>
            </a:ln>
          </p:spPr>
        </p:pic>
        <p:pic>
          <p:nvPicPr>
            <p:cNvPr id="1074" name="Google Shape;1074;p438"/>
            <p:cNvPicPr preferRelativeResize="0"/>
            <p:nvPr/>
          </p:nvPicPr>
          <p:blipFill rotWithShape="1">
            <a:blip r:embed="rId14">
              <a:alphaModFix/>
            </a:blip>
            <a:srcRect b="0" l="0" r="0" t="0"/>
            <a:stretch/>
          </p:blipFill>
          <p:spPr>
            <a:xfrm>
              <a:off x="7303079" y="2470415"/>
              <a:ext cx="157277" cy="159719"/>
            </a:xfrm>
            <a:prstGeom prst="rect">
              <a:avLst/>
            </a:prstGeom>
            <a:noFill/>
            <a:ln>
              <a:noFill/>
            </a:ln>
          </p:spPr>
        </p:pic>
        <p:sp>
          <p:nvSpPr>
            <p:cNvPr id="1075" name="Google Shape;1075;p438"/>
            <p:cNvSpPr/>
            <p:nvPr/>
          </p:nvSpPr>
          <p:spPr>
            <a:xfrm>
              <a:off x="6655327" y="1606669"/>
              <a:ext cx="134838" cy="208494"/>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76" name="Google Shape;1076;p438"/>
            <p:cNvSpPr/>
            <p:nvPr/>
          </p:nvSpPr>
          <p:spPr>
            <a:xfrm>
              <a:off x="6842052" y="2348233"/>
              <a:ext cx="233658" cy="78192"/>
            </a:xfrm>
            <a:custGeom>
              <a:rect b="b" l="l" r="r" t="t"/>
              <a:pathLst>
                <a:path extrusionOk="0" h="21600" w="21600">
                  <a:moveTo>
                    <a:pt x="21600" y="21600"/>
                  </a:moveTo>
                  <a:cubicBezTo>
                    <a:pt x="14400" y="14400"/>
                    <a:pt x="7200" y="7200"/>
                    <a:pt x="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77" name="Google Shape;1077;p438"/>
            <p:cNvSpPr/>
            <p:nvPr/>
          </p:nvSpPr>
          <p:spPr>
            <a:xfrm>
              <a:off x="6843917" y="1987658"/>
              <a:ext cx="230904" cy="73872"/>
            </a:xfrm>
            <a:custGeom>
              <a:rect b="b" l="l" r="r" t="t"/>
              <a:pathLst>
                <a:path extrusionOk="0" h="21600" w="21600">
                  <a:moveTo>
                    <a:pt x="21600" y="0"/>
                  </a:moveTo>
                  <a:cubicBezTo>
                    <a:pt x="14400" y="7200"/>
                    <a:pt x="7200" y="14400"/>
                    <a:pt x="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78" name="Google Shape;1078;p438"/>
            <p:cNvSpPr/>
            <p:nvPr/>
          </p:nvSpPr>
          <p:spPr>
            <a:xfrm>
              <a:off x="7534444" y="1836608"/>
              <a:ext cx="7146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Cyber Security</a:t>
              </a:r>
              <a:endParaRPr b="0" i="0" sz="800" u="none" cap="none" strike="noStrike">
                <a:solidFill>
                  <a:srgbClr val="000000"/>
                </a:solidFill>
                <a:latin typeface="Arial"/>
                <a:ea typeface="Arial"/>
                <a:cs typeface="Arial"/>
                <a:sym typeface="Arial"/>
              </a:endParaRPr>
            </a:p>
          </p:txBody>
        </p:sp>
        <p:sp>
          <p:nvSpPr>
            <p:cNvPr id="1079" name="Google Shape;1079;p438"/>
            <p:cNvSpPr/>
            <p:nvPr/>
          </p:nvSpPr>
          <p:spPr>
            <a:xfrm>
              <a:off x="7539930" y="2434050"/>
              <a:ext cx="826200" cy="1488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Intelligence</a:t>
              </a:r>
              <a:endParaRPr b="0" i="0" sz="800" u="none" cap="none" strike="noStrike">
                <a:solidFill>
                  <a:srgbClr val="000000"/>
                </a:solidFill>
                <a:latin typeface="Arial"/>
                <a:ea typeface="Arial"/>
                <a:cs typeface="Arial"/>
                <a:sym typeface="Arial"/>
              </a:endParaRPr>
            </a:p>
          </p:txBody>
        </p:sp>
      </p:grpSp>
      <p:grpSp>
        <p:nvGrpSpPr>
          <p:cNvPr id="1080" name="Google Shape;1080;p438"/>
          <p:cNvGrpSpPr/>
          <p:nvPr/>
        </p:nvGrpSpPr>
        <p:grpSpPr>
          <a:xfrm>
            <a:off x="1476294" y="1297940"/>
            <a:ext cx="2766607" cy="1721595"/>
            <a:chOff x="787369" y="931927"/>
            <a:chExt cx="2766607" cy="1721595"/>
          </a:xfrm>
        </p:grpSpPr>
        <p:sp>
          <p:nvSpPr>
            <p:cNvPr id="1081" name="Google Shape;1081;p438"/>
            <p:cNvSpPr/>
            <p:nvPr/>
          </p:nvSpPr>
          <p:spPr>
            <a:xfrm>
              <a:off x="787369" y="1532780"/>
              <a:ext cx="879000" cy="2631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Asset &amp; Inventory</a:t>
              </a:r>
              <a:endParaRPr b="0" i="0" sz="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Management</a:t>
              </a:r>
              <a:endParaRPr b="0" i="0" sz="800" u="none" cap="none" strike="noStrike">
                <a:solidFill>
                  <a:srgbClr val="000000"/>
                </a:solidFill>
                <a:latin typeface="Arial"/>
                <a:ea typeface="Arial"/>
                <a:cs typeface="Arial"/>
                <a:sym typeface="Arial"/>
              </a:endParaRPr>
            </a:p>
          </p:txBody>
        </p:sp>
        <p:sp>
          <p:nvSpPr>
            <p:cNvPr id="1082" name="Google Shape;1082;p438"/>
            <p:cNvSpPr/>
            <p:nvPr/>
          </p:nvSpPr>
          <p:spPr>
            <a:xfrm>
              <a:off x="1173187" y="2264302"/>
              <a:ext cx="6507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Supply Chain</a:t>
              </a:r>
              <a:endParaRPr b="0" i="0" sz="800" u="none" cap="none" strike="noStrike">
                <a:solidFill>
                  <a:srgbClr val="000000"/>
                </a:solidFill>
                <a:latin typeface="Arial"/>
                <a:ea typeface="Arial"/>
                <a:cs typeface="Arial"/>
                <a:sym typeface="Arial"/>
              </a:endParaRPr>
            </a:p>
          </p:txBody>
        </p:sp>
        <p:sp>
          <p:nvSpPr>
            <p:cNvPr id="1083" name="Google Shape;1083;p438"/>
            <p:cNvSpPr/>
            <p:nvPr/>
          </p:nvSpPr>
          <p:spPr>
            <a:xfrm>
              <a:off x="1138681" y="931927"/>
              <a:ext cx="1155000" cy="148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000000"/>
                </a:buClr>
                <a:buSzPts val="800"/>
                <a:buFont typeface="Helvetica Neue"/>
                <a:buNone/>
              </a:pPr>
              <a:r>
                <a:rPr b="1" i="0" lang="en" sz="800" u="none" cap="none" strike="noStrike">
                  <a:solidFill>
                    <a:srgbClr val="000000"/>
                  </a:solidFill>
                  <a:latin typeface="Helvetica Neue"/>
                  <a:ea typeface="Helvetica Neue"/>
                  <a:cs typeface="Helvetica Neue"/>
                  <a:sym typeface="Helvetica Neue"/>
                </a:rPr>
                <a:t>Network &amp; IT Operations</a:t>
              </a:r>
              <a:endParaRPr b="0" i="0" sz="800" u="none" cap="none" strike="noStrike">
                <a:solidFill>
                  <a:srgbClr val="000000"/>
                </a:solidFill>
                <a:latin typeface="Arial"/>
                <a:ea typeface="Arial"/>
                <a:cs typeface="Arial"/>
                <a:sym typeface="Arial"/>
              </a:endParaRPr>
            </a:p>
          </p:txBody>
        </p:sp>
        <p:sp>
          <p:nvSpPr>
            <p:cNvPr id="1084" name="Google Shape;1084;p438"/>
            <p:cNvSpPr/>
            <p:nvPr/>
          </p:nvSpPr>
          <p:spPr>
            <a:xfrm>
              <a:off x="2632676" y="1732222"/>
              <a:ext cx="921300" cy="921300"/>
            </a:xfrm>
            <a:prstGeom prst="ellipse">
              <a:avLst/>
            </a:prstGeom>
            <a:solidFill>
              <a:srgbClr val="018B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800"/>
                <a:buFont typeface="Helvetica Neue"/>
                <a:buNone/>
              </a:pPr>
              <a:r>
                <a:rPr b="1" i="0" lang="en" sz="1000" u="none" cap="none" strike="noStrike">
                  <a:solidFill>
                    <a:srgbClr val="FFFFFF"/>
                  </a:solidFill>
                  <a:latin typeface="Nunito Sans"/>
                  <a:ea typeface="Nunito Sans"/>
                  <a:cs typeface="Nunito Sans"/>
                  <a:sym typeface="Nunito Sans"/>
                </a:rPr>
                <a:t>Resource Mgmt.</a:t>
              </a:r>
              <a:endParaRPr b="0" i="0" sz="1000" u="none" cap="none" strike="noStrike">
                <a:solidFill>
                  <a:srgbClr val="000000"/>
                </a:solidFill>
                <a:latin typeface="Nunito Sans"/>
                <a:ea typeface="Nunito Sans"/>
                <a:cs typeface="Nunito Sans"/>
                <a:sym typeface="Nunito Sans"/>
              </a:endParaRPr>
            </a:p>
          </p:txBody>
        </p:sp>
        <p:sp>
          <p:nvSpPr>
            <p:cNvPr id="1085" name="Google Shape;1085;p438"/>
            <p:cNvSpPr/>
            <p:nvPr/>
          </p:nvSpPr>
          <p:spPr>
            <a:xfrm>
              <a:off x="1937478" y="2121119"/>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86" name="Google Shape;1086;p438"/>
            <p:cNvPicPr preferRelativeResize="0"/>
            <p:nvPr/>
          </p:nvPicPr>
          <p:blipFill rotWithShape="1">
            <a:blip r:embed="rId15">
              <a:alphaModFix/>
            </a:blip>
            <a:srcRect b="0" l="0" r="0" t="0"/>
            <a:stretch/>
          </p:blipFill>
          <p:spPr>
            <a:xfrm>
              <a:off x="2019031" y="2196303"/>
              <a:ext cx="284600" cy="284600"/>
            </a:xfrm>
            <a:prstGeom prst="rect">
              <a:avLst/>
            </a:prstGeom>
            <a:noFill/>
            <a:ln>
              <a:noFill/>
            </a:ln>
          </p:spPr>
        </p:pic>
        <p:sp>
          <p:nvSpPr>
            <p:cNvPr id="1087" name="Google Shape;1087;p438"/>
            <p:cNvSpPr/>
            <p:nvPr/>
          </p:nvSpPr>
          <p:spPr>
            <a:xfrm>
              <a:off x="1803794" y="1523114"/>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88" name="Google Shape;1088;p438"/>
            <p:cNvPicPr preferRelativeResize="0"/>
            <p:nvPr/>
          </p:nvPicPr>
          <p:blipFill rotWithShape="1">
            <a:blip r:embed="rId16">
              <a:alphaModFix/>
            </a:blip>
            <a:srcRect b="0" l="0" r="0" t="0"/>
            <a:stretch/>
          </p:blipFill>
          <p:spPr>
            <a:xfrm>
              <a:off x="1848827" y="1568147"/>
              <a:ext cx="344903" cy="344903"/>
            </a:xfrm>
            <a:prstGeom prst="rect">
              <a:avLst/>
            </a:prstGeom>
            <a:noFill/>
            <a:ln>
              <a:noFill/>
            </a:ln>
          </p:spPr>
        </p:pic>
        <p:sp>
          <p:nvSpPr>
            <p:cNvPr id="1089" name="Google Shape;1089;p438"/>
            <p:cNvSpPr/>
            <p:nvPr/>
          </p:nvSpPr>
          <p:spPr>
            <a:xfrm>
              <a:off x="2373056" y="2263581"/>
              <a:ext cx="265086" cy="41148"/>
            </a:xfrm>
            <a:custGeom>
              <a:rect b="b" l="l" r="r" t="t"/>
              <a:pathLst>
                <a:path extrusionOk="0" h="21600" w="21600">
                  <a:moveTo>
                    <a:pt x="0" y="21600"/>
                  </a:moveTo>
                  <a:cubicBezTo>
                    <a:pt x="7200" y="14400"/>
                    <a:pt x="14400" y="7200"/>
                    <a:pt x="21600" y="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90" name="Google Shape;1090;p438"/>
            <p:cNvSpPr/>
            <p:nvPr/>
          </p:nvSpPr>
          <p:spPr>
            <a:xfrm>
              <a:off x="2224580" y="1826369"/>
              <a:ext cx="444204" cy="187434"/>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91" name="Google Shape;1091;p438"/>
            <p:cNvSpPr/>
            <p:nvPr/>
          </p:nvSpPr>
          <p:spPr>
            <a:xfrm>
              <a:off x="2606119" y="1481512"/>
              <a:ext cx="226908" cy="331236"/>
            </a:xfrm>
            <a:custGeom>
              <a:rect b="b" l="l" r="r" t="t"/>
              <a:pathLst>
                <a:path extrusionOk="0" h="21600" w="21600">
                  <a:moveTo>
                    <a:pt x="0" y="0"/>
                  </a:moveTo>
                  <a:cubicBezTo>
                    <a:pt x="7200" y="7200"/>
                    <a:pt x="14400" y="14400"/>
                    <a:pt x="21600" y="21600"/>
                  </a:cubicBezTo>
                </a:path>
              </a:pathLst>
            </a:custGeom>
            <a:noFill/>
            <a:ln cap="flat" cmpd="sng" w="25400">
              <a:solidFill>
                <a:srgbClr val="53585F"/>
              </a:solidFill>
              <a:prstDash val="solid"/>
              <a:miter lim="400000"/>
              <a:headEnd len="sm" w="sm" type="none"/>
              <a:tailEnd len="sm" w="sm" type="none"/>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1092" name="Google Shape;1092;p438"/>
            <p:cNvSpPr/>
            <p:nvPr/>
          </p:nvSpPr>
          <p:spPr>
            <a:xfrm>
              <a:off x="2263915" y="1081929"/>
              <a:ext cx="435000" cy="435000"/>
            </a:xfrm>
            <a:prstGeom prst="ellipse">
              <a:avLst/>
            </a:prstGeom>
            <a:solidFill>
              <a:srgbClr val="FFFFFF"/>
            </a:solidFill>
            <a:ln cap="flat" cmpd="sng" w="12700">
              <a:solidFill>
                <a:srgbClr val="A6AAA9"/>
              </a:solidFill>
              <a:prstDash val="solid"/>
              <a:miter lim="400000"/>
              <a:headEnd len="sm" w="sm" type="none"/>
              <a:tailEnd len="sm" w="sm" type="none"/>
            </a:ln>
          </p:spPr>
          <p:txBody>
            <a:bodyPr anchorCtr="0" anchor="ctr" bIns="40175" lIns="40175" spcFirstLastPara="1" rIns="40175" wrap="square" tIns="40175">
              <a:noAutofit/>
            </a:bodyPr>
            <a:lstStyle/>
            <a:p>
              <a:pPr indent="0" lvl="0" marL="0" marR="0" rtl="0" algn="ctr">
                <a:lnSpc>
                  <a:spcPct val="100000"/>
                </a:lnSpc>
                <a:spcBef>
                  <a:spcPts val="0"/>
                </a:spcBef>
                <a:spcAft>
                  <a:spcPts val="0"/>
                </a:spcAft>
                <a:buClr>
                  <a:srgbClr val="FFFFFF"/>
                </a:buClr>
                <a:buSzPts val="1800"/>
                <a:buFont typeface="Helvetica Neue Light"/>
                <a:buNone/>
              </a:pPr>
              <a:r>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093" name="Google Shape;1093;p438"/>
            <p:cNvPicPr preferRelativeResize="0"/>
            <p:nvPr/>
          </p:nvPicPr>
          <p:blipFill rotWithShape="1">
            <a:blip r:embed="rId17">
              <a:alphaModFix/>
            </a:blip>
            <a:srcRect b="0" l="0" r="0" t="0"/>
            <a:stretch/>
          </p:blipFill>
          <p:spPr>
            <a:xfrm>
              <a:off x="2285961" y="1097918"/>
              <a:ext cx="390822" cy="390822"/>
            </a:xfrm>
            <a:prstGeom prst="rect">
              <a:avLst/>
            </a:prstGeom>
            <a:noFill/>
            <a:ln>
              <a:noFill/>
            </a:ln>
          </p:spPr>
        </p:pic>
      </p:grpSp>
      <p:pic>
        <p:nvPicPr>
          <p:cNvPr id="1094" name="Google Shape;1094;p438"/>
          <p:cNvPicPr preferRelativeResize="0"/>
          <p:nvPr/>
        </p:nvPicPr>
        <p:blipFill rotWithShape="1">
          <a:blip r:embed="rId18">
            <a:alphaModFix/>
          </a:blip>
          <a:srcRect b="0" l="0" r="0" t="0"/>
          <a:stretch/>
        </p:blipFill>
        <p:spPr>
          <a:xfrm>
            <a:off x="4832826" y="2528635"/>
            <a:ext cx="1185825" cy="444811"/>
          </a:xfrm>
          <a:prstGeom prst="rect">
            <a:avLst/>
          </a:prstGeom>
          <a:noFill/>
          <a:ln>
            <a:noFill/>
          </a:ln>
        </p:spPr>
      </p:pic>
      <p:sp>
        <p:nvSpPr>
          <p:cNvPr id="1095" name="Google Shape;1095;p438"/>
          <p:cNvSpPr/>
          <p:nvPr/>
        </p:nvSpPr>
        <p:spPr>
          <a:xfrm>
            <a:off x="3778550" y="685800"/>
            <a:ext cx="3669000" cy="1241100"/>
          </a:xfrm>
          <a:prstGeom prst="roundRect">
            <a:avLst>
              <a:gd fmla="val 16667" name="adj"/>
            </a:avLst>
          </a:prstGeom>
          <a:noFill/>
          <a:ln cap="flat" cmpd="sng" w="952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3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Where we play</a:t>
            </a:r>
            <a:r>
              <a:rPr b="0" i="0" lang="en" sz="2300" u="none" cap="none" strike="noStrike">
                <a:solidFill>
                  <a:srgbClr val="014063"/>
                </a:solidFill>
                <a:latin typeface="Nunito Sans ExtraBold"/>
                <a:ea typeface="Nunito Sans ExtraBold"/>
                <a:cs typeface="Nunito Sans ExtraBold"/>
                <a:sym typeface="Nunito Sans ExtraBold"/>
              </a:rPr>
              <a:t> </a:t>
            </a:r>
            <a:endParaRPr b="0" i="0" sz="2300" u="none" cap="none" strike="noStrike">
              <a:solidFill>
                <a:srgbClr val="014063"/>
              </a:solidFill>
              <a:latin typeface="Nunito Sans ExtraBold"/>
              <a:ea typeface="Nunito Sans ExtraBold"/>
              <a:cs typeface="Nunito Sans ExtraBold"/>
              <a:sym typeface="Nunito Sans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2"/>
          <p:cNvPicPr preferRelativeResize="0"/>
          <p:nvPr/>
        </p:nvPicPr>
        <p:blipFill rotWithShape="1">
          <a:blip r:embed="rId3">
            <a:alphaModFix/>
          </a:blip>
          <a:srcRect b="0" l="0" r="0" t="0"/>
          <a:stretch/>
        </p:blipFill>
        <p:spPr>
          <a:xfrm>
            <a:off x="7571924" y="3493638"/>
            <a:ext cx="944875" cy="544383"/>
          </a:xfrm>
          <a:prstGeom prst="rect">
            <a:avLst/>
          </a:prstGeom>
          <a:noFill/>
          <a:ln>
            <a:noFill/>
          </a:ln>
        </p:spPr>
      </p:pic>
      <p:pic>
        <p:nvPicPr>
          <p:cNvPr id="1102" name="Google Shape;1102;p2"/>
          <p:cNvPicPr preferRelativeResize="0"/>
          <p:nvPr/>
        </p:nvPicPr>
        <p:blipFill rotWithShape="1">
          <a:blip r:embed="rId4">
            <a:alphaModFix/>
          </a:blip>
          <a:srcRect b="27358" l="9007" r="10858" t="25363"/>
          <a:stretch/>
        </p:blipFill>
        <p:spPr>
          <a:xfrm>
            <a:off x="8234375" y="3332625"/>
            <a:ext cx="757125" cy="275100"/>
          </a:xfrm>
          <a:prstGeom prst="rect">
            <a:avLst/>
          </a:prstGeom>
          <a:noFill/>
          <a:ln>
            <a:noFill/>
          </a:ln>
        </p:spPr>
      </p:pic>
      <p:pic>
        <p:nvPicPr>
          <p:cNvPr id="1103" name="Google Shape;1103;p2"/>
          <p:cNvPicPr preferRelativeResize="0"/>
          <p:nvPr/>
        </p:nvPicPr>
        <p:blipFill rotWithShape="1">
          <a:blip r:embed="rId5">
            <a:alphaModFix/>
          </a:blip>
          <a:srcRect b="0" l="0" r="0" t="0"/>
          <a:stretch/>
        </p:blipFill>
        <p:spPr>
          <a:xfrm>
            <a:off x="4096704" y="3129413"/>
            <a:ext cx="501131" cy="504450"/>
          </a:xfrm>
          <a:prstGeom prst="rect">
            <a:avLst/>
          </a:prstGeom>
          <a:noFill/>
          <a:ln>
            <a:noFill/>
          </a:ln>
        </p:spPr>
      </p:pic>
      <p:pic>
        <p:nvPicPr>
          <p:cNvPr id="1104" name="Google Shape;1104;p2"/>
          <p:cNvPicPr preferRelativeResize="0"/>
          <p:nvPr/>
        </p:nvPicPr>
        <p:blipFill rotWithShape="1">
          <a:blip r:embed="rId6">
            <a:alphaModFix/>
          </a:blip>
          <a:srcRect b="0" l="0" r="0" t="0"/>
          <a:stretch/>
        </p:blipFill>
        <p:spPr>
          <a:xfrm>
            <a:off x="2162695" y="2255438"/>
            <a:ext cx="828700" cy="548808"/>
          </a:xfrm>
          <a:prstGeom prst="rect">
            <a:avLst/>
          </a:prstGeom>
          <a:noFill/>
          <a:ln>
            <a:noFill/>
          </a:ln>
        </p:spPr>
      </p:pic>
      <p:sp>
        <p:nvSpPr>
          <p:cNvPr id="1105" name="Google Shape;1105;p2"/>
          <p:cNvSpPr/>
          <p:nvPr/>
        </p:nvSpPr>
        <p:spPr>
          <a:xfrm>
            <a:off x="422459" y="1796419"/>
            <a:ext cx="16416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Real-Time Recommendations</a:t>
            </a:r>
            <a:endParaRPr b="0" i="0" sz="1100" u="none" cap="none" strike="noStrike">
              <a:solidFill>
                <a:srgbClr val="008DC1"/>
              </a:solidFill>
              <a:latin typeface="Arial"/>
              <a:ea typeface="Arial"/>
              <a:cs typeface="Arial"/>
              <a:sym typeface="Arial"/>
            </a:endParaRPr>
          </a:p>
        </p:txBody>
      </p:sp>
      <p:grpSp>
        <p:nvGrpSpPr>
          <p:cNvPr id="1106" name="Google Shape;1106;p2"/>
          <p:cNvGrpSpPr/>
          <p:nvPr/>
        </p:nvGrpSpPr>
        <p:grpSpPr>
          <a:xfrm>
            <a:off x="914023" y="1006991"/>
            <a:ext cx="673800" cy="673800"/>
            <a:chOff x="986474" y="1890504"/>
            <a:chExt cx="673800" cy="673800"/>
          </a:xfrm>
        </p:grpSpPr>
        <p:sp>
          <p:nvSpPr>
            <p:cNvPr id="1107" name="Google Shape;1107;p2"/>
            <p:cNvSpPr/>
            <p:nvPr/>
          </p:nvSpPr>
          <p:spPr>
            <a:xfrm>
              <a:off x="986474"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08" name="Google Shape;1108;p2"/>
            <p:cNvPicPr preferRelativeResize="0"/>
            <p:nvPr/>
          </p:nvPicPr>
          <p:blipFill rotWithShape="1">
            <a:blip r:embed="rId7">
              <a:alphaModFix/>
            </a:blip>
            <a:srcRect b="0" l="0" r="0" t="0"/>
            <a:stretch/>
          </p:blipFill>
          <p:spPr>
            <a:xfrm>
              <a:off x="1176803" y="2060847"/>
              <a:ext cx="321140" cy="333034"/>
            </a:xfrm>
            <a:prstGeom prst="rect">
              <a:avLst/>
            </a:prstGeom>
            <a:noFill/>
            <a:ln>
              <a:noFill/>
            </a:ln>
          </p:spPr>
        </p:pic>
      </p:grpSp>
      <p:sp>
        <p:nvSpPr>
          <p:cNvPr id="1109" name="Google Shape;1109;p2"/>
          <p:cNvSpPr/>
          <p:nvPr/>
        </p:nvSpPr>
        <p:spPr>
          <a:xfrm>
            <a:off x="2074546" y="1796420"/>
            <a:ext cx="11430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Fraud </a:t>
            </a:r>
            <a:endParaRPr b="0" i="0" sz="1100" u="none" cap="none" strike="noStrike">
              <a:solidFill>
                <a:srgbClr val="008DC1"/>
              </a:solidFill>
              <a:latin typeface="Arial"/>
              <a:ea typeface="Arial"/>
              <a:cs typeface="Arial"/>
              <a:sym typeface="Arial"/>
            </a:endParaRPr>
          </a:p>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Detection</a:t>
            </a:r>
            <a:endParaRPr b="0" i="0" sz="1100" u="none" cap="none" strike="noStrike">
              <a:solidFill>
                <a:srgbClr val="008DC1"/>
              </a:solidFill>
              <a:latin typeface="Arial"/>
              <a:ea typeface="Arial"/>
              <a:cs typeface="Arial"/>
              <a:sym typeface="Arial"/>
            </a:endParaRPr>
          </a:p>
        </p:txBody>
      </p:sp>
      <p:grpSp>
        <p:nvGrpSpPr>
          <p:cNvPr id="1110" name="Google Shape;1110;p2"/>
          <p:cNvGrpSpPr/>
          <p:nvPr/>
        </p:nvGrpSpPr>
        <p:grpSpPr>
          <a:xfrm>
            <a:off x="2302241" y="1006991"/>
            <a:ext cx="673800" cy="673800"/>
            <a:chOff x="2405875" y="1890505"/>
            <a:chExt cx="673800" cy="673800"/>
          </a:xfrm>
        </p:grpSpPr>
        <p:sp>
          <p:nvSpPr>
            <p:cNvPr id="1111" name="Google Shape;1111;p2"/>
            <p:cNvSpPr/>
            <p:nvPr/>
          </p:nvSpPr>
          <p:spPr>
            <a:xfrm>
              <a:off x="2405875" y="1890505"/>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12" name="Google Shape;1112;p2"/>
            <p:cNvPicPr preferRelativeResize="0"/>
            <p:nvPr/>
          </p:nvPicPr>
          <p:blipFill rotWithShape="1">
            <a:blip r:embed="rId8">
              <a:alphaModFix/>
            </a:blip>
            <a:srcRect b="0" l="0" r="0" t="0"/>
            <a:stretch/>
          </p:blipFill>
          <p:spPr>
            <a:xfrm>
              <a:off x="2526029" y="2078766"/>
              <a:ext cx="433411" cy="297196"/>
            </a:xfrm>
            <a:prstGeom prst="rect">
              <a:avLst/>
            </a:prstGeom>
            <a:noFill/>
            <a:ln>
              <a:noFill/>
            </a:ln>
          </p:spPr>
        </p:pic>
      </p:grpSp>
      <p:sp>
        <p:nvSpPr>
          <p:cNvPr id="1113" name="Google Shape;1113;p2"/>
          <p:cNvSpPr/>
          <p:nvPr/>
        </p:nvSpPr>
        <p:spPr>
          <a:xfrm>
            <a:off x="3349873" y="1796419"/>
            <a:ext cx="13434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Network &amp;</a:t>
            </a:r>
            <a:endParaRPr b="0" i="0" sz="1100" u="none" cap="none" strike="noStrike">
              <a:solidFill>
                <a:srgbClr val="008DC1"/>
              </a:solidFill>
              <a:latin typeface="Arial"/>
              <a:ea typeface="Arial"/>
              <a:cs typeface="Arial"/>
              <a:sym typeface="Arial"/>
            </a:endParaRPr>
          </a:p>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 IT Operations</a:t>
            </a:r>
            <a:endParaRPr b="0" i="0" sz="1100" u="none" cap="none" strike="noStrike">
              <a:solidFill>
                <a:srgbClr val="008DC1"/>
              </a:solidFill>
              <a:latin typeface="Arial"/>
              <a:ea typeface="Arial"/>
              <a:cs typeface="Arial"/>
              <a:sym typeface="Arial"/>
            </a:endParaRPr>
          </a:p>
        </p:txBody>
      </p:sp>
      <p:grpSp>
        <p:nvGrpSpPr>
          <p:cNvPr id="1114" name="Google Shape;1114;p2"/>
          <p:cNvGrpSpPr/>
          <p:nvPr/>
        </p:nvGrpSpPr>
        <p:grpSpPr>
          <a:xfrm>
            <a:off x="3690458" y="1006991"/>
            <a:ext cx="673800" cy="673800"/>
            <a:chOff x="3656492" y="1890504"/>
            <a:chExt cx="673800" cy="673800"/>
          </a:xfrm>
        </p:grpSpPr>
        <p:sp>
          <p:nvSpPr>
            <p:cNvPr id="1115" name="Google Shape;1115;p2"/>
            <p:cNvSpPr/>
            <p:nvPr/>
          </p:nvSpPr>
          <p:spPr>
            <a:xfrm>
              <a:off x="3656492"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16" name="Google Shape;1116;p2"/>
            <p:cNvPicPr preferRelativeResize="0"/>
            <p:nvPr/>
          </p:nvPicPr>
          <p:blipFill rotWithShape="1">
            <a:blip r:embed="rId9">
              <a:alphaModFix/>
            </a:blip>
            <a:srcRect b="0" l="0" r="0" t="0"/>
            <a:stretch/>
          </p:blipFill>
          <p:spPr>
            <a:xfrm>
              <a:off x="3814805" y="2048817"/>
              <a:ext cx="357095" cy="357095"/>
            </a:xfrm>
            <a:prstGeom prst="rect">
              <a:avLst/>
            </a:prstGeom>
            <a:noFill/>
            <a:ln>
              <a:noFill/>
            </a:ln>
          </p:spPr>
        </p:pic>
      </p:grpSp>
      <p:sp>
        <p:nvSpPr>
          <p:cNvPr id="1117" name="Google Shape;1117;p2"/>
          <p:cNvSpPr/>
          <p:nvPr/>
        </p:nvSpPr>
        <p:spPr>
          <a:xfrm>
            <a:off x="4848588" y="1796420"/>
            <a:ext cx="11430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Master Data Management</a:t>
            </a:r>
            <a:endParaRPr b="0" i="0" sz="1100" u="none" cap="none" strike="noStrike">
              <a:solidFill>
                <a:srgbClr val="008DC1"/>
              </a:solidFill>
              <a:latin typeface="Arial"/>
              <a:ea typeface="Arial"/>
              <a:cs typeface="Arial"/>
              <a:sym typeface="Arial"/>
            </a:endParaRPr>
          </a:p>
        </p:txBody>
      </p:sp>
      <p:grpSp>
        <p:nvGrpSpPr>
          <p:cNvPr id="1118" name="Google Shape;1118;p2"/>
          <p:cNvGrpSpPr/>
          <p:nvPr/>
        </p:nvGrpSpPr>
        <p:grpSpPr>
          <a:xfrm>
            <a:off x="5078674" y="1006991"/>
            <a:ext cx="673800" cy="673800"/>
            <a:chOff x="4901113" y="1890504"/>
            <a:chExt cx="673800" cy="673800"/>
          </a:xfrm>
        </p:grpSpPr>
        <p:sp>
          <p:nvSpPr>
            <p:cNvPr id="1119" name="Google Shape;1119;p2"/>
            <p:cNvSpPr/>
            <p:nvPr/>
          </p:nvSpPr>
          <p:spPr>
            <a:xfrm>
              <a:off x="4901113"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20" name="Google Shape;1120;p2"/>
            <p:cNvPicPr preferRelativeResize="0"/>
            <p:nvPr/>
          </p:nvPicPr>
          <p:blipFill rotWithShape="1">
            <a:blip r:embed="rId10">
              <a:alphaModFix/>
            </a:blip>
            <a:srcRect b="0" l="0" r="0" t="0"/>
            <a:stretch/>
          </p:blipFill>
          <p:spPr>
            <a:xfrm>
              <a:off x="5039475" y="2085469"/>
              <a:ext cx="445952" cy="283788"/>
            </a:xfrm>
            <a:prstGeom prst="rect">
              <a:avLst/>
            </a:prstGeom>
            <a:noFill/>
            <a:ln>
              <a:noFill/>
            </a:ln>
          </p:spPr>
        </p:pic>
      </p:grpSp>
      <p:sp>
        <p:nvSpPr>
          <p:cNvPr id="1121" name="Google Shape;1121;p2"/>
          <p:cNvSpPr/>
          <p:nvPr/>
        </p:nvSpPr>
        <p:spPr>
          <a:xfrm>
            <a:off x="7475438" y="1796419"/>
            <a:ext cx="14484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Identity &amp; Access Management</a:t>
            </a:r>
            <a:endParaRPr b="0" i="0" sz="1100" u="none" cap="none" strike="noStrike">
              <a:solidFill>
                <a:srgbClr val="008DC1"/>
              </a:solidFill>
              <a:latin typeface="Arial"/>
              <a:ea typeface="Arial"/>
              <a:cs typeface="Arial"/>
              <a:sym typeface="Arial"/>
            </a:endParaRPr>
          </a:p>
        </p:txBody>
      </p:sp>
      <p:grpSp>
        <p:nvGrpSpPr>
          <p:cNvPr id="1122" name="Google Shape;1122;p2"/>
          <p:cNvGrpSpPr/>
          <p:nvPr/>
        </p:nvGrpSpPr>
        <p:grpSpPr>
          <a:xfrm>
            <a:off x="7855107" y="1006991"/>
            <a:ext cx="673800" cy="673800"/>
            <a:chOff x="7554180" y="1890504"/>
            <a:chExt cx="673800" cy="673800"/>
          </a:xfrm>
        </p:grpSpPr>
        <p:sp>
          <p:nvSpPr>
            <p:cNvPr id="1123" name="Google Shape;1123;p2"/>
            <p:cNvSpPr/>
            <p:nvPr/>
          </p:nvSpPr>
          <p:spPr>
            <a:xfrm>
              <a:off x="7554180" y="1890504"/>
              <a:ext cx="673800" cy="6738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24" name="Google Shape;1124;p2"/>
            <p:cNvPicPr preferRelativeResize="0"/>
            <p:nvPr/>
          </p:nvPicPr>
          <p:blipFill rotWithShape="1">
            <a:blip r:embed="rId11">
              <a:alphaModFix/>
            </a:blip>
            <a:srcRect b="0" l="0" r="0" t="0"/>
            <a:stretch/>
          </p:blipFill>
          <p:spPr>
            <a:xfrm>
              <a:off x="7690860" y="2023820"/>
              <a:ext cx="400358" cy="378520"/>
            </a:xfrm>
            <a:prstGeom prst="rect">
              <a:avLst/>
            </a:prstGeom>
            <a:noFill/>
            <a:ln>
              <a:noFill/>
            </a:ln>
          </p:spPr>
        </p:pic>
      </p:grpSp>
      <p:grpSp>
        <p:nvGrpSpPr>
          <p:cNvPr id="1125" name="Google Shape;1125;p2"/>
          <p:cNvGrpSpPr/>
          <p:nvPr/>
        </p:nvGrpSpPr>
        <p:grpSpPr>
          <a:xfrm>
            <a:off x="6466894" y="1006992"/>
            <a:ext cx="673650" cy="673650"/>
            <a:chOff x="10881195" y="3360896"/>
            <a:chExt cx="1197600" cy="1197600"/>
          </a:xfrm>
        </p:grpSpPr>
        <p:sp>
          <p:nvSpPr>
            <p:cNvPr id="1126" name="Google Shape;1126;p2"/>
            <p:cNvSpPr/>
            <p:nvPr/>
          </p:nvSpPr>
          <p:spPr>
            <a:xfrm>
              <a:off x="10881195" y="3360896"/>
              <a:ext cx="1197600" cy="1197600"/>
            </a:xfrm>
            <a:prstGeom prst="ellipse">
              <a:avLst/>
            </a:prstGeom>
            <a:solidFill>
              <a:srgbClr val="F9FBFD"/>
            </a:solidFill>
            <a:ln cap="flat" cmpd="sng" w="9525">
              <a:solidFill>
                <a:srgbClr val="D3D5DA"/>
              </a:solidFill>
              <a:prstDash val="solid"/>
              <a:miter lim="400000"/>
              <a:headEnd len="sm" w="sm" type="none"/>
              <a:tailEnd len="sm" w="sm" type="none"/>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a:ea typeface="Open Sans"/>
                <a:cs typeface="Open Sans"/>
                <a:sym typeface="Open Sans"/>
              </a:endParaRPr>
            </a:p>
          </p:txBody>
        </p:sp>
        <p:pic>
          <p:nvPicPr>
            <p:cNvPr id="1127" name="Google Shape;1127;p2"/>
            <p:cNvPicPr preferRelativeResize="0"/>
            <p:nvPr/>
          </p:nvPicPr>
          <p:blipFill rotWithShape="1">
            <a:blip r:embed="rId12">
              <a:alphaModFix/>
            </a:blip>
            <a:srcRect b="0" l="0" r="0" t="0"/>
            <a:stretch/>
          </p:blipFill>
          <p:spPr>
            <a:xfrm>
              <a:off x="11071202" y="3727453"/>
              <a:ext cx="817709" cy="464608"/>
            </a:xfrm>
            <a:prstGeom prst="rect">
              <a:avLst/>
            </a:prstGeom>
            <a:noFill/>
            <a:ln>
              <a:noFill/>
            </a:ln>
          </p:spPr>
        </p:pic>
      </p:grpSp>
      <p:pic>
        <p:nvPicPr>
          <p:cNvPr id="1128" name="Google Shape;1128;p2"/>
          <p:cNvPicPr preferRelativeResize="0"/>
          <p:nvPr/>
        </p:nvPicPr>
        <p:blipFill rotWithShape="1">
          <a:blip r:embed="rId13">
            <a:alphaModFix/>
          </a:blip>
          <a:srcRect b="0" l="13011" r="13011" t="0"/>
          <a:stretch/>
        </p:blipFill>
        <p:spPr>
          <a:xfrm>
            <a:off x="7585544" y="3092610"/>
            <a:ext cx="550666" cy="350305"/>
          </a:xfrm>
          <a:prstGeom prst="rect">
            <a:avLst/>
          </a:prstGeom>
          <a:noFill/>
          <a:ln>
            <a:noFill/>
          </a:ln>
        </p:spPr>
      </p:pic>
      <p:pic>
        <p:nvPicPr>
          <p:cNvPr id="1129" name="Google Shape;1129;p2"/>
          <p:cNvPicPr preferRelativeResize="0"/>
          <p:nvPr/>
        </p:nvPicPr>
        <p:blipFill rotWithShape="1">
          <a:blip r:embed="rId14">
            <a:alphaModFix/>
          </a:blip>
          <a:srcRect b="0" l="0" r="0" t="0"/>
          <a:stretch/>
        </p:blipFill>
        <p:spPr>
          <a:xfrm>
            <a:off x="5408847" y="3146031"/>
            <a:ext cx="554749" cy="213665"/>
          </a:xfrm>
          <a:prstGeom prst="rect">
            <a:avLst/>
          </a:prstGeom>
          <a:noFill/>
          <a:ln>
            <a:noFill/>
          </a:ln>
        </p:spPr>
      </p:pic>
      <p:cxnSp>
        <p:nvCxnSpPr>
          <p:cNvPr id="1130" name="Google Shape;1130;p2"/>
          <p:cNvCxnSpPr/>
          <p:nvPr/>
        </p:nvCxnSpPr>
        <p:spPr>
          <a:xfrm>
            <a:off x="7487380" y="2348155"/>
            <a:ext cx="0" cy="1537500"/>
          </a:xfrm>
          <a:prstGeom prst="straightConnector1">
            <a:avLst/>
          </a:prstGeom>
          <a:noFill/>
          <a:ln cap="flat" cmpd="sng" w="9525">
            <a:solidFill>
              <a:srgbClr val="666666"/>
            </a:solidFill>
            <a:prstDash val="dot"/>
            <a:round/>
            <a:headEnd len="sm" w="sm" type="none"/>
            <a:tailEnd len="sm" w="sm" type="none"/>
          </a:ln>
        </p:spPr>
      </p:cxnSp>
      <p:pic>
        <p:nvPicPr>
          <p:cNvPr descr="tmpd40mf6ch" id="1131" name="Google Shape;1131;p2"/>
          <p:cNvPicPr preferRelativeResize="0"/>
          <p:nvPr/>
        </p:nvPicPr>
        <p:blipFill rotWithShape="1">
          <a:blip r:embed="rId15">
            <a:alphaModFix/>
          </a:blip>
          <a:srcRect b="0" l="0" r="0" t="0"/>
          <a:stretch/>
        </p:blipFill>
        <p:spPr>
          <a:xfrm>
            <a:off x="8445251" y="2598183"/>
            <a:ext cx="571490" cy="201450"/>
          </a:xfrm>
          <a:prstGeom prst="rect">
            <a:avLst/>
          </a:prstGeom>
          <a:noFill/>
          <a:ln>
            <a:noFill/>
          </a:ln>
        </p:spPr>
      </p:pic>
      <p:pic>
        <p:nvPicPr>
          <p:cNvPr descr="tmp45ohd4gt" id="1132" name="Google Shape;1132;p2"/>
          <p:cNvPicPr preferRelativeResize="0"/>
          <p:nvPr/>
        </p:nvPicPr>
        <p:blipFill rotWithShape="1">
          <a:blip r:embed="rId16">
            <a:alphaModFix/>
          </a:blip>
          <a:srcRect b="0" l="0" r="0" t="0"/>
          <a:stretch/>
        </p:blipFill>
        <p:spPr>
          <a:xfrm>
            <a:off x="8234387" y="3033079"/>
            <a:ext cx="804905" cy="165006"/>
          </a:xfrm>
          <a:prstGeom prst="rect">
            <a:avLst/>
          </a:prstGeom>
          <a:noFill/>
          <a:ln>
            <a:noFill/>
          </a:ln>
        </p:spPr>
      </p:pic>
      <p:pic>
        <p:nvPicPr>
          <p:cNvPr descr="tmpml1zvq8b" id="1133" name="Google Shape;1133;p2"/>
          <p:cNvPicPr preferRelativeResize="0"/>
          <p:nvPr/>
        </p:nvPicPr>
        <p:blipFill rotWithShape="1">
          <a:blip r:embed="rId17">
            <a:alphaModFix/>
          </a:blip>
          <a:srcRect b="0" l="0" r="0" t="0"/>
          <a:stretch/>
        </p:blipFill>
        <p:spPr>
          <a:xfrm>
            <a:off x="7661769" y="2785847"/>
            <a:ext cx="609105" cy="112685"/>
          </a:xfrm>
          <a:prstGeom prst="rect">
            <a:avLst/>
          </a:prstGeom>
          <a:noFill/>
          <a:ln>
            <a:noFill/>
          </a:ln>
        </p:spPr>
      </p:pic>
      <p:cxnSp>
        <p:nvCxnSpPr>
          <p:cNvPr id="1134" name="Google Shape;1134;p2"/>
          <p:cNvCxnSpPr/>
          <p:nvPr/>
        </p:nvCxnSpPr>
        <p:spPr>
          <a:xfrm>
            <a:off x="2019821" y="2348156"/>
            <a:ext cx="0" cy="1537500"/>
          </a:xfrm>
          <a:prstGeom prst="straightConnector1">
            <a:avLst/>
          </a:prstGeom>
          <a:noFill/>
          <a:ln cap="flat" cmpd="sng" w="9525">
            <a:solidFill>
              <a:srgbClr val="666666"/>
            </a:solidFill>
            <a:prstDash val="dot"/>
            <a:round/>
            <a:headEnd len="sm" w="sm" type="none"/>
            <a:tailEnd len="sm" w="sm" type="none"/>
          </a:ln>
        </p:spPr>
      </p:cxnSp>
      <p:pic>
        <p:nvPicPr>
          <p:cNvPr descr="Image result for discover financial logo" id="1135" name="Google Shape;1135;p2"/>
          <p:cNvPicPr preferRelativeResize="0"/>
          <p:nvPr/>
        </p:nvPicPr>
        <p:blipFill rotWithShape="1">
          <a:blip r:embed="rId18">
            <a:alphaModFix/>
          </a:blip>
          <a:srcRect b="0" l="0" r="0" t="0"/>
          <a:stretch/>
        </p:blipFill>
        <p:spPr>
          <a:xfrm>
            <a:off x="2606603" y="2716975"/>
            <a:ext cx="634076" cy="159950"/>
          </a:xfrm>
          <a:prstGeom prst="rect">
            <a:avLst/>
          </a:prstGeom>
          <a:noFill/>
          <a:ln>
            <a:noFill/>
          </a:ln>
        </p:spPr>
      </p:pic>
      <p:pic>
        <p:nvPicPr>
          <p:cNvPr descr="tmpkmoxuawj" id="1136" name="Google Shape;1136;p2"/>
          <p:cNvPicPr preferRelativeResize="0"/>
          <p:nvPr/>
        </p:nvPicPr>
        <p:blipFill rotWithShape="1">
          <a:blip r:embed="rId19">
            <a:alphaModFix/>
          </a:blip>
          <a:srcRect b="0" l="0" r="0" t="0"/>
          <a:stretch/>
        </p:blipFill>
        <p:spPr>
          <a:xfrm>
            <a:off x="3589644" y="3710951"/>
            <a:ext cx="972171" cy="204158"/>
          </a:xfrm>
          <a:prstGeom prst="rect">
            <a:avLst/>
          </a:prstGeom>
          <a:noFill/>
          <a:ln>
            <a:noFill/>
          </a:ln>
        </p:spPr>
      </p:pic>
      <p:pic>
        <p:nvPicPr>
          <p:cNvPr descr="tmpwy8vpwd_" id="1137" name="Google Shape;1137;p2"/>
          <p:cNvPicPr preferRelativeResize="0"/>
          <p:nvPr/>
        </p:nvPicPr>
        <p:blipFill rotWithShape="1">
          <a:blip r:embed="rId20">
            <a:alphaModFix/>
          </a:blip>
          <a:srcRect b="0" l="0" r="0" t="0"/>
          <a:stretch/>
        </p:blipFill>
        <p:spPr>
          <a:xfrm>
            <a:off x="3498920" y="2933474"/>
            <a:ext cx="605832" cy="121167"/>
          </a:xfrm>
          <a:prstGeom prst="rect">
            <a:avLst/>
          </a:prstGeom>
          <a:noFill/>
          <a:ln>
            <a:noFill/>
          </a:ln>
        </p:spPr>
      </p:pic>
      <p:pic>
        <p:nvPicPr>
          <p:cNvPr descr="tmpn98byvem" id="1138" name="Google Shape;1138;p2"/>
          <p:cNvPicPr preferRelativeResize="0"/>
          <p:nvPr/>
        </p:nvPicPr>
        <p:blipFill rotWithShape="1">
          <a:blip r:embed="rId21">
            <a:alphaModFix/>
          </a:blip>
          <a:srcRect b="0" l="0" r="0" t="0"/>
          <a:stretch/>
        </p:blipFill>
        <p:spPr>
          <a:xfrm>
            <a:off x="4047523" y="2438138"/>
            <a:ext cx="498550" cy="224347"/>
          </a:xfrm>
          <a:prstGeom prst="rect">
            <a:avLst/>
          </a:prstGeom>
          <a:noFill/>
          <a:ln>
            <a:noFill/>
          </a:ln>
        </p:spPr>
      </p:pic>
      <p:cxnSp>
        <p:nvCxnSpPr>
          <p:cNvPr id="1139" name="Google Shape;1139;p2"/>
          <p:cNvCxnSpPr/>
          <p:nvPr/>
        </p:nvCxnSpPr>
        <p:spPr>
          <a:xfrm>
            <a:off x="3386711" y="2348155"/>
            <a:ext cx="0" cy="1537500"/>
          </a:xfrm>
          <a:prstGeom prst="straightConnector1">
            <a:avLst/>
          </a:prstGeom>
          <a:noFill/>
          <a:ln cap="flat" cmpd="sng" w="9525">
            <a:solidFill>
              <a:srgbClr val="666666"/>
            </a:solidFill>
            <a:prstDash val="dot"/>
            <a:round/>
            <a:headEnd len="sm" w="sm" type="none"/>
            <a:tailEnd len="sm" w="sm" type="none"/>
          </a:ln>
        </p:spPr>
      </p:cxnSp>
      <p:pic>
        <p:nvPicPr>
          <p:cNvPr descr="Image result for aviva logo" id="1140" name="Google Shape;1140;p2"/>
          <p:cNvPicPr preferRelativeResize="0"/>
          <p:nvPr/>
        </p:nvPicPr>
        <p:blipFill rotWithShape="1">
          <a:blip r:embed="rId22">
            <a:alphaModFix/>
          </a:blip>
          <a:srcRect b="0" l="0" r="0" t="0"/>
          <a:stretch/>
        </p:blipFill>
        <p:spPr>
          <a:xfrm>
            <a:off x="3505866" y="2454787"/>
            <a:ext cx="422497" cy="294767"/>
          </a:xfrm>
          <a:prstGeom prst="rect">
            <a:avLst/>
          </a:prstGeom>
          <a:noFill/>
          <a:ln>
            <a:noFill/>
          </a:ln>
        </p:spPr>
      </p:pic>
      <p:cxnSp>
        <p:nvCxnSpPr>
          <p:cNvPr id="1141" name="Google Shape;1141;p2"/>
          <p:cNvCxnSpPr/>
          <p:nvPr/>
        </p:nvCxnSpPr>
        <p:spPr>
          <a:xfrm>
            <a:off x="4753600" y="2348155"/>
            <a:ext cx="0" cy="1537500"/>
          </a:xfrm>
          <a:prstGeom prst="straightConnector1">
            <a:avLst/>
          </a:prstGeom>
          <a:noFill/>
          <a:ln cap="flat" cmpd="sng" w="9525">
            <a:solidFill>
              <a:srgbClr val="666666"/>
            </a:solidFill>
            <a:prstDash val="dot"/>
            <a:round/>
            <a:headEnd len="sm" w="sm" type="none"/>
            <a:tailEnd len="sm" w="sm" type="none"/>
          </a:ln>
        </p:spPr>
      </p:cxnSp>
      <p:pic>
        <p:nvPicPr>
          <p:cNvPr descr="tmplwfamt68" id="1142" name="Google Shape;1142;p2"/>
          <p:cNvPicPr preferRelativeResize="0"/>
          <p:nvPr/>
        </p:nvPicPr>
        <p:blipFill rotWithShape="1">
          <a:blip r:embed="rId23">
            <a:alphaModFix/>
          </a:blip>
          <a:srcRect b="0" l="0" r="0" t="0"/>
          <a:stretch/>
        </p:blipFill>
        <p:spPr>
          <a:xfrm>
            <a:off x="4973295" y="2883849"/>
            <a:ext cx="278666" cy="319387"/>
          </a:xfrm>
          <a:prstGeom prst="rect">
            <a:avLst/>
          </a:prstGeom>
          <a:noFill/>
          <a:ln>
            <a:noFill/>
          </a:ln>
        </p:spPr>
      </p:pic>
      <p:pic>
        <p:nvPicPr>
          <p:cNvPr descr="Company Logo #1" id="1143" name="Google Shape;1143;p2"/>
          <p:cNvPicPr preferRelativeResize="0"/>
          <p:nvPr/>
        </p:nvPicPr>
        <p:blipFill rotWithShape="1">
          <a:blip r:embed="rId24">
            <a:alphaModFix/>
          </a:blip>
          <a:srcRect b="0" l="0" r="0" t="0"/>
          <a:stretch/>
        </p:blipFill>
        <p:spPr>
          <a:xfrm>
            <a:off x="4906321" y="2456568"/>
            <a:ext cx="514848" cy="114553"/>
          </a:xfrm>
          <a:prstGeom prst="rect">
            <a:avLst/>
          </a:prstGeom>
          <a:noFill/>
          <a:ln>
            <a:noFill/>
          </a:ln>
        </p:spPr>
      </p:pic>
      <p:pic>
        <p:nvPicPr>
          <p:cNvPr descr="tmp16ftjjc2" id="1144" name="Google Shape;1144;p2"/>
          <p:cNvPicPr preferRelativeResize="0"/>
          <p:nvPr/>
        </p:nvPicPr>
        <p:blipFill rotWithShape="1">
          <a:blip r:embed="rId25">
            <a:alphaModFix/>
          </a:blip>
          <a:srcRect b="0" l="0" r="0" t="0"/>
          <a:stretch/>
        </p:blipFill>
        <p:spPr>
          <a:xfrm>
            <a:off x="5432112" y="2673513"/>
            <a:ext cx="605825" cy="246870"/>
          </a:xfrm>
          <a:prstGeom prst="rect">
            <a:avLst/>
          </a:prstGeom>
          <a:noFill/>
          <a:ln>
            <a:noFill/>
          </a:ln>
        </p:spPr>
      </p:pic>
      <p:cxnSp>
        <p:nvCxnSpPr>
          <p:cNvPr id="1145" name="Google Shape;1145;p2"/>
          <p:cNvCxnSpPr/>
          <p:nvPr/>
        </p:nvCxnSpPr>
        <p:spPr>
          <a:xfrm>
            <a:off x="6120491" y="2348155"/>
            <a:ext cx="0" cy="1537500"/>
          </a:xfrm>
          <a:prstGeom prst="straightConnector1">
            <a:avLst/>
          </a:prstGeom>
          <a:noFill/>
          <a:ln cap="flat" cmpd="sng" w="9525">
            <a:solidFill>
              <a:srgbClr val="666666"/>
            </a:solidFill>
            <a:prstDash val="dot"/>
            <a:round/>
            <a:headEnd len="sm" w="sm" type="none"/>
            <a:tailEnd len="sm" w="sm" type="none"/>
          </a:ln>
        </p:spPr>
      </p:cxnSp>
      <p:sp>
        <p:nvSpPr>
          <p:cNvPr id="1146" name="Google Shape;1146;p2"/>
          <p:cNvSpPr txBox="1"/>
          <p:nvPr/>
        </p:nvSpPr>
        <p:spPr>
          <a:xfrm>
            <a:off x="5000797" y="3563669"/>
            <a:ext cx="5799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147" name="Google Shape;1147;p2"/>
          <p:cNvPicPr preferRelativeResize="0"/>
          <p:nvPr/>
        </p:nvPicPr>
        <p:blipFill rotWithShape="1">
          <a:blip r:embed="rId26">
            <a:alphaModFix/>
          </a:blip>
          <a:srcRect b="0" l="0" r="0" t="0"/>
          <a:stretch/>
        </p:blipFill>
        <p:spPr>
          <a:xfrm>
            <a:off x="1225788" y="3294737"/>
            <a:ext cx="673725" cy="280713"/>
          </a:xfrm>
          <a:prstGeom prst="rect">
            <a:avLst/>
          </a:prstGeom>
          <a:noFill/>
          <a:ln>
            <a:noFill/>
          </a:ln>
        </p:spPr>
      </p:pic>
      <p:pic>
        <p:nvPicPr>
          <p:cNvPr descr="Neo4j Customer: Dun and Bradstreet" id="1148" name="Google Shape;1148;p2"/>
          <p:cNvPicPr preferRelativeResize="0"/>
          <p:nvPr/>
        </p:nvPicPr>
        <p:blipFill rotWithShape="1">
          <a:blip r:embed="rId27">
            <a:alphaModFix/>
          </a:blip>
          <a:srcRect b="31996" l="0" r="0" t="30519"/>
          <a:stretch/>
        </p:blipFill>
        <p:spPr>
          <a:xfrm>
            <a:off x="2140125" y="3241287"/>
            <a:ext cx="1126250" cy="280725"/>
          </a:xfrm>
          <a:prstGeom prst="rect">
            <a:avLst/>
          </a:prstGeom>
          <a:noFill/>
          <a:ln>
            <a:noFill/>
          </a:ln>
        </p:spPr>
      </p:pic>
      <p:pic>
        <p:nvPicPr>
          <p:cNvPr descr="Orange logo" id="1149" name="Google Shape;1149;p2"/>
          <p:cNvPicPr preferRelativeResize="0"/>
          <p:nvPr/>
        </p:nvPicPr>
        <p:blipFill rotWithShape="1">
          <a:blip r:embed="rId28">
            <a:alphaModFix/>
          </a:blip>
          <a:srcRect b="0" l="0" r="0" t="0"/>
          <a:stretch/>
        </p:blipFill>
        <p:spPr>
          <a:xfrm>
            <a:off x="4055509" y="2729550"/>
            <a:ext cx="634075" cy="422699"/>
          </a:xfrm>
          <a:prstGeom prst="rect">
            <a:avLst/>
          </a:prstGeom>
          <a:noFill/>
          <a:ln>
            <a:noFill/>
          </a:ln>
        </p:spPr>
      </p:pic>
      <p:pic>
        <p:nvPicPr>
          <p:cNvPr descr="Image result for ebay logo" id="1150" name="Google Shape;1150;p2"/>
          <p:cNvPicPr preferRelativeResize="0"/>
          <p:nvPr/>
        </p:nvPicPr>
        <p:blipFill rotWithShape="1">
          <a:blip r:embed="rId29">
            <a:alphaModFix/>
          </a:blip>
          <a:srcRect b="0" l="0" r="0" t="0"/>
          <a:stretch/>
        </p:blipFill>
        <p:spPr>
          <a:xfrm>
            <a:off x="630178" y="2403417"/>
            <a:ext cx="476390" cy="190558"/>
          </a:xfrm>
          <a:prstGeom prst="rect">
            <a:avLst/>
          </a:prstGeom>
          <a:noFill/>
          <a:ln>
            <a:noFill/>
          </a:ln>
        </p:spPr>
      </p:pic>
      <p:pic>
        <p:nvPicPr>
          <p:cNvPr descr="tmps41mvfdb" id="1151" name="Google Shape;1151;p2"/>
          <p:cNvPicPr preferRelativeResize="0"/>
          <p:nvPr/>
        </p:nvPicPr>
        <p:blipFill rotWithShape="1">
          <a:blip r:embed="rId30">
            <a:alphaModFix/>
          </a:blip>
          <a:srcRect b="0" l="0" r="0" t="0"/>
          <a:stretch/>
        </p:blipFill>
        <p:spPr>
          <a:xfrm>
            <a:off x="1282425" y="2415395"/>
            <a:ext cx="403769" cy="199866"/>
          </a:xfrm>
          <a:prstGeom prst="rect">
            <a:avLst/>
          </a:prstGeom>
          <a:noFill/>
          <a:ln>
            <a:noFill/>
          </a:ln>
        </p:spPr>
      </p:pic>
      <p:pic>
        <p:nvPicPr>
          <p:cNvPr descr="tmpyawz5c0t" id="1152" name="Google Shape;1152;p2"/>
          <p:cNvPicPr preferRelativeResize="0"/>
          <p:nvPr/>
        </p:nvPicPr>
        <p:blipFill rotWithShape="1">
          <a:blip r:embed="rId31">
            <a:alphaModFix/>
          </a:blip>
          <a:srcRect b="0" l="0" r="0" t="0"/>
          <a:stretch/>
        </p:blipFill>
        <p:spPr>
          <a:xfrm>
            <a:off x="554355" y="2778920"/>
            <a:ext cx="544253" cy="126539"/>
          </a:xfrm>
          <a:prstGeom prst="rect">
            <a:avLst/>
          </a:prstGeom>
          <a:noFill/>
          <a:ln>
            <a:noFill/>
          </a:ln>
        </p:spPr>
      </p:pic>
      <p:pic>
        <p:nvPicPr>
          <p:cNvPr descr="tmpuxmwzmtm" id="1153" name="Google Shape;1153;p2"/>
          <p:cNvPicPr preferRelativeResize="0"/>
          <p:nvPr/>
        </p:nvPicPr>
        <p:blipFill rotWithShape="1">
          <a:blip r:embed="rId32">
            <a:alphaModFix/>
          </a:blip>
          <a:srcRect b="0" l="0" r="0" t="0"/>
          <a:stretch/>
        </p:blipFill>
        <p:spPr>
          <a:xfrm>
            <a:off x="482916" y="3241276"/>
            <a:ext cx="622560" cy="76264"/>
          </a:xfrm>
          <a:prstGeom prst="rect">
            <a:avLst/>
          </a:prstGeom>
          <a:noFill/>
          <a:ln>
            <a:noFill/>
          </a:ln>
        </p:spPr>
      </p:pic>
      <p:pic>
        <p:nvPicPr>
          <p:cNvPr id="1154" name="Google Shape;1154;p2"/>
          <p:cNvPicPr preferRelativeResize="0"/>
          <p:nvPr/>
        </p:nvPicPr>
        <p:blipFill rotWithShape="1">
          <a:blip r:embed="rId33">
            <a:alphaModFix/>
          </a:blip>
          <a:srcRect b="30712" l="2335" r="1924" t="29884"/>
          <a:stretch/>
        </p:blipFill>
        <p:spPr>
          <a:xfrm>
            <a:off x="2154550" y="3000889"/>
            <a:ext cx="869400" cy="186935"/>
          </a:xfrm>
          <a:prstGeom prst="rect">
            <a:avLst/>
          </a:prstGeom>
          <a:noFill/>
          <a:ln>
            <a:noFill/>
          </a:ln>
        </p:spPr>
      </p:pic>
      <p:pic>
        <p:nvPicPr>
          <p:cNvPr id="1155" name="Google Shape;1155;p2"/>
          <p:cNvPicPr preferRelativeResize="0"/>
          <p:nvPr/>
        </p:nvPicPr>
        <p:blipFill rotWithShape="1">
          <a:blip r:embed="rId34">
            <a:alphaModFix/>
          </a:blip>
          <a:srcRect b="0" l="0" r="0" t="0"/>
          <a:stretch/>
        </p:blipFill>
        <p:spPr>
          <a:xfrm>
            <a:off x="1245992" y="2803175"/>
            <a:ext cx="545800" cy="303624"/>
          </a:xfrm>
          <a:prstGeom prst="rect">
            <a:avLst/>
          </a:prstGeom>
          <a:noFill/>
          <a:ln>
            <a:noFill/>
          </a:ln>
        </p:spPr>
      </p:pic>
      <p:pic>
        <p:nvPicPr>
          <p:cNvPr id="1156" name="Google Shape;1156;p2"/>
          <p:cNvPicPr preferRelativeResize="0"/>
          <p:nvPr/>
        </p:nvPicPr>
        <p:blipFill rotWithShape="1">
          <a:blip r:embed="rId35">
            <a:alphaModFix/>
          </a:blip>
          <a:srcRect b="0" l="0" r="0" t="0"/>
          <a:stretch/>
        </p:blipFill>
        <p:spPr>
          <a:xfrm>
            <a:off x="7591150" y="2449951"/>
            <a:ext cx="859725" cy="141824"/>
          </a:xfrm>
          <a:prstGeom prst="rect">
            <a:avLst/>
          </a:prstGeom>
          <a:noFill/>
          <a:ln>
            <a:noFill/>
          </a:ln>
        </p:spPr>
      </p:pic>
      <p:pic>
        <p:nvPicPr>
          <p:cNvPr id="1157" name="Google Shape;1157;p2"/>
          <p:cNvPicPr preferRelativeResize="0"/>
          <p:nvPr/>
        </p:nvPicPr>
        <p:blipFill rotWithShape="1">
          <a:blip r:embed="rId36">
            <a:alphaModFix/>
          </a:blip>
          <a:srcRect b="0" l="0" r="0" t="0"/>
          <a:stretch/>
        </p:blipFill>
        <p:spPr>
          <a:xfrm>
            <a:off x="4906336" y="3515938"/>
            <a:ext cx="412539" cy="265225"/>
          </a:xfrm>
          <a:prstGeom prst="rect">
            <a:avLst/>
          </a:prstGeom>
          <a:noFill/>
          <a:ln>
            <a:noFill/>
          </a:ln>
        </p:spPr>
      </p:pic>
      <p:pic>
        <p:nvPicPr>
          <p:cNvPr id="1158" name="Google Shape;1158;p2"/>
          <p:cNvPicPr preferRelativeResize="0"/>
          <p:nvPr/>
        </p:nvPicPr>
        <p:blipFill rotWithShape="1">
          <a:blip r:embed="rId37">
            <a:alphaModFix/>
          </a:blip>
          <a:srcRect b="0" l="0" r="0" t="0"/>
          <a:stretch/>
        </p:blipFill>
        <p:spPr>
          <a:xfrm>
            <a:off x="3576236" y="3192799"/>
            <a:ext cx="377700" cy="377700"/>
          </a:xfrm>
          <a:prstGeom prst="rect">
            <a:avLst/>
          </a:prstGeom>
          <a:noFill/>
          <a:ln>
            <a:noFill/>
          </a:ln>
        </p:spPr>
      </p:pic>
      <p:pic>
        <p:nvPicPr>
          <p:cNvPr id="1159" name="Google Shape;1159;p2"/>
          <p:cNvPicPr preferRelativeResize="0"/>
          <p:nvPr/>
        </p:nvPicPr>
        <p:blipFill rotWithShape="1">
          <a:blip r:embed="rId38">
            <a:alphaModFix/>
          </a:blip>
          <a:srcRect b="0" l="0" r="0" t="0"/>
          <a:stretch/>
        </p:blipFill>
        <p:spPr>
          <a:xfrm>
            <a:off x="521300" y="3561276"/>
            <a:ext cx="545802" cy="281698"/>
          </a:xfrm>
          <a:prstGeom prst="rect">
            <a:avLst/>
          </a:prstGeom>
          <a:noFill/>
          <a:ln>
            <a:noFill/>
          </a:ln>
        </p:spPr>
      </p:pic>
      <p:sp>
        <p:nvSpPr>
          <p:cNvPr id="1160" name="Google Shape;1160;p2"/>
          <p:cNvSpPr/>
          <p:nvPr/>
        </p:nvSpPr>
        <p:spPr>
          <a:xfrm>
            <a:off x="6232232" y="1796432"/>
            <a:ext cx="1143000" cy="381300"/>
          </a:xfrm>
          <a:prstGeom prst="rect">
            <a:avLst/>
          </a:prstGeom>
          <a:noFill/>
          <a:ln>
            <a:noFill/>
          </a:ln>
        </p:spPr>
        <p:txBody>
          <a:bodyPr anchorCtr="0" anchor="ctr" bIns="19025" lIns="19025" spcFirstLastPara="1" rIns="19025" wrap="square" tIns="19025">
            <a:noAutofit/>
          </a:bodyPr>
          <a:lstStyle/>
          <a:p>
            <a:pPr indent="0" lvl="0" marL="0" marR="0" rtl="0" algn="ctr">
              <a:lnSpc>
                <a:spcPct val="90000"/>
              </a:lnSpc>
              <a:spcBef>
                <a:spcPts val="0"/>
              </a:spcBef>
              <a:spcAft>
                <a:spcPts val="0"/>
              </a:spcAft>
              <a:buClr>
                <a:srgbClr val="282828"/>
              </a:buClr>
              <a:buSzPts val="1200"/>
              <a:buFont typeface="Open Sans SemiBold"/>
              <a:buNone/>
            </a:pPr>
            <a:r>
              <a:rPr b="0" i="0" lang="en" sz="1200" u="none" cap="none" strike="noStrike">
                <a:solidFill>
                  <a:srgbClr val="008DC1"/>
                </a:solidFill>
                <a:latin typeface="Open Sans SemiBold"/>
                <a:ea typeface="Open Sans SemiBold"/>
                <a:cs typeface="Open Sans SemiBold"/>
                <a:sym typeface="Open Sans SemiBold"/>
              </a:rPr>
              <a:t>Risk &amp; Compliance</a:t>
            </a:r>
            <a:endParaRPr b="0" i="0" sz="800" u="none" cap="none" strike="noStrike">
              <a:solidFill>
                <a:srgbClr val="008DC1"/>
              </a:solidFill>
              <a:latin typeface="Open Sans SemiBold"/>
              <a:ea typeface="Open Sans SemiBold"/>
              <a:cs typeface="Open Sans SemiBold"/>
              <a:sym typeface="Open Sans SemiBold"/>
            </a:endParaRPr>
          </a:p>
        </p:txBody>
      </p:sp>
      <p:pic>
        <p:nvPicPr>
          <p:cNvPr id="1161" name="Google Shape;1161;p2"/>
          <p:cNvPicPr preferRelativeResize="0"/>
          <p:nvPr/>
        </p:nvPicPr>
        <p:blipFill rotWithShape="1">
          <a:blip r:embed="rId39">
            <a:alphaModFix/>
          </a:blip>
          <a:srcRect b="0" l="0" r="0" t="0"/>
          <a:stretch/>
        </p:blipFill>
        <p:spPr>
          <a:xfrm>
            <a:off x="6716451" y="2506170"/>
            <a:ext cx="673650" cy="200776"/>
          </a:xfrm>
          <a:prstGeom prst="rect">
            <a:avLst/>
          </a:prstGeom>
          <a:noFill/>
          <a:ln>
            <a:noFill/>
          </a:ln>
        </p:spPr>
      </p:pic>
      <p:pic>
        <p:nvPicPr>
          <p:cNvPr id="1162" name="Google Shape;1162;p2"/>
          <p:cNvPicPr preferRelativeResize="0"/>
          <p:nvPr/>
        </p:nvPicPr>
        <p:blipFill rotWithShape="1">
          <a:blip r:embed="rId40">
            <a:alphaModFix/>
          </a:blip>
          <a:srcRect b="0" l="0" r="0" t="0"/>
          <a:stretch/>
        </p:blipFill>
        <p:spPr>
          <a:xfrm>
            <a:off x="6391184" y="2896763"/>
            <a:ext cx="978125" cy="172610"/>
          </a:xfrm>
          <a:prstGeom prst="rect">
            <a:avLst/>
          </a:prstGeom>
          <a:noFill/>
          <a:ln>
            <a:noFill/>
          </a:ln>
        </p:spPr>
      </p:pic>
      <p:pic>
        <p:nvPicPr>
          <p:cNvPr id="1163" name="Google Shape;1163;p2"/>
          <p:cNvPicPr preferRelativeResize="0"/>
          <p:nvPr/>
        </p:nvPicPr>
        <p:blipFill rotWithShape="1">
          <a:blip r:embed="rId41">
            <a:alphaModFix/>
          </a:blip>
          <a:srcRect b="0" l="0" r="0" t="0"/>
          <a:stretch/>
        </p:blipFill>
        <p:spPr>
          <a:xfrm>
            <a:off x="6323312" y="3229837"/>
            <a:ext cx="804345" cy="303625"/>
          </a:xfrm>
          <a:prstGeom prst="rect">
            <a:avLst/>
          </a:prstGeom>
          <a:noFill/>
          <a:ln>
            <a:noFill/>
          </a:ln>
        </p:spPr>
      </p:pic>
      <p:pic>
        <p:nvPicPr>
          <p:cNvPr id="1164" name="Google Shape;1164;p2"/>
          <p:cNvPicPr preferRelativeResize="0"/>
          <p:nvPr/>
        </p:nvPicPr>
        <p:blipFill rotWithShape="1">
          <a:blip r:embed="rId42">
            <a:alphaModFix/>
          </a:blip>
          <a:srcRect b="0" l="0" r="0" t="0"/>
          <a:stretch/>
        </p:blipFill>
        <p:spPr>
          <a:xfrm>
            <a:off x="6457954" y="3665198"/>
            <a:ext cx="944872" cy="223525"/>
          </a:xfrm>
          <a:prstGeom prst="rect">
            <a:avLst/>
          </a:prstGeom>
          <a:noFill/>
          <a:ln>
            <a:noFill/>
          </a:ln>
        </p:spPr>
      </p:pic>
      <p:pic>
        <p:nvPicPr>
          <p:cNvPr id="1165" name="Google Shape;1165;p2"/>
          <p:cNvPicPr preferRelativeResize="0"/>
          <p:nvPr/>
        </p:nvPicPr>
        <p:blipFill rotWithShape="1">
          <a:blip r:embed="rId43">
            <a:alphaModFix/>
          </a:blip>
          <a:srcRect b="0" l="0" r="0" t="0"/>
          <a:stretch/>
        </p:blipFill>
        <p:spPr>
          <a:xfrm>
            <a:off x="5535975" y="3515951"/>
            <a:ext cx="422500" cy="422479"/>
          </a:xfrm>
          <a:prstGeom prst="rect">
            <a:avLst/>
          </a:prstGeom>
          <a:noFill/>
          <a:ln>
            <a:noFill/>
          </a:ln>
        </p:spPr>
      </p:pic>
      <p:pic>
        <p:nvPicPr>
          <p:cNvPr id="1166" name="Google Shape;1166;p2"/>
          <p:cNvPicPr preferRelativeResize="0"/>
          <p:nvPr/>
        </p:nvPicPr>
        <p:blipFill rotWithShape="1">
          <a:blip r:embed="rId44">
            <a:alphaModFix/>
          </a:blip>
          <a:srcRect b="0" l="0" r="0" t="0"/>
          <a:stretch/>
        </p:blipFill>
        <p:spPr>
          <a:xfrm>
            <a:off x="6308723" y="2323362"/>
            <a:ext cx="317475" cy="412975"/>
          </a:xfrm>
          <a:prstGeom prst="rect">
            <a:avLst/>
          </a:prstGeom>
          <a:noFill/>
          <a:ln>
            <a:noFill/>
          </a:ln>
        </p:spPr>
      </p:pic>
      <p:pic>
        <p:nvPicPr>
          <p:cNvPr id="1167" name="Google Shape;1167;p2"/>
          <p:cNvPicPr preferRelativeResize="0"/>
          <p:nvPr/>
        </p:nvPicPr>
        <p:blipFill rotWithShape="1">
          <a:blip r:embed="rId45">
            <a:alphaModFix/>
          </a:blip>
          <a:srcRect b="0" l="0" r="0" t="0"/>
          <a:stretch/>
        </p:blipFill>
        <p:spPr>
          <a:xfrm>
            <a:off x="1164900" y="3763364"/>
            <a:ext cx="757125" cy="401736"/>
          </a:xfrm>
          <a:prstGeom prst="rect">
            <a:avLst/>
          </a:prstGeom>
          <a:noFill/>
          <a:ln>
            <a:noFill/>
          </a:ln>
        </p:spPr>
      </p:pic>
      <p:pic>
        <p:nvPicPr>
          <p:cNvPr id="1168" name="Google Shape;1168;p2"/>
          <p:cNvPicPr preferRelativeResize="0"/>
          <p:nvPr/>
        </p:nvPicPr>
        <p:blipFill rotWithShape="1">
          <a:blip r:embed="rId46">
            <a:alphaModFix/>
          </a:blip>
          <a:srcRect b="0" l="0" r="0" t="0"/>
          <a:stretch/>
        </p:blipFill>
        <p:spPr>
          <a:xfrm>
            <a:off x="8438838" y="4829913"/>
            <a:ext cx="548641" cy="205819"/>
          </a:xfrm>
          <a:prstGeom prst="rect">
            <a:avLst/>
          </a:prstGeom>
          <a:noFill/>
          <a:ln>
            <a:noFill/>
          </a:ln>
        </p:spPr>
      </p:pic>
      <p:pic>
        <p:nvPicPr>
          <p:cNvPr id="1169" name="Google Shape;1169;p2"/>
          <p:cNvPicPr preferRelativeResize="0"/>
          <p:nvPr/>
        </p:nvPicPr>
        <p:blipFill rotWithShape="1">
          <a:blip r:embed="rId47">
            <a:alphaModFix/>
          </a:blip>
          <a:srcRect b="0" l="0" r="0" t="0"/>
          <a:stretch/>
        </p:blipFill>
        <p:spPr>
          <a:xfrm>
            <a:off x="2162695" y="3638061"/>
            <a:ext cx="422498" cy="422498"/>
          </a:xfrm>
          <a:prstGeom prst="rect">
            <a:avLst/>
          </a:prstGeom>
          <a:noFill/>
          <a:ln>
            <a:noFill/>
          </a:ln>
        </p:spPr>
      </p:pic>
      <p:pic>
        <p:nvPicPr>
          <p:cNvPr id="1170" name="Google Shape;1170;p2"/>
          <p:cNvPicPr preferRelativeResize="0"/>
          <p:nvPr/>
        </p:nvPicPr>
        <p:blipFill rotWithShape="1">
          <a:blip r:embed="rId48">
            <a:alphaModFix/>
          </a:blip>
          <a:srcRect b="0" l="0" r="0" t="0"/>
          <a:stretch/>
        </p:blipFill>
        <p:spPr>
          <a:xfrm>
            <a:off x="2817479" y="3618145"/>
            <a:ext cx="462330" cy="462330"/>
          </a:xfrm>
          <a:prstGeom prst="rect">
            <a:avLst/>
          </a:prstGeom>
          <a:noFill/>
          <a:ln>
            <a:noFill/>
          </a:ln>
        </p:spPr>
      </p:pic>
      <p:sp>
        <p:nvSpPr>
          <p:cNvPr id="1171" name="Google Shape;1171;p2"/>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Where we have delivered other use cases</a:t>
            </a:r>
            <a:endParaRPr b="0" i="0" sz="2300" u="none" cap="none" strike="noStrike">
              <a:solidFill>
                <a:srgbClr val="014063"/>
              </a:solidFill>
              <a:latin typeface="Nunito Sans ExtraBold"/>
              <a:ea typeface="Nunito Sans ExtraBold"/>
              <a:cs typeface="Nunito Sans ExtraBold"/>
              <a:sym typeface="Nunito Sans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264a2a71092_0_8"/>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en"/>
              <a:t>‹#›</a:t>
            </a:fld>
            <a:endParaRPr/>
          </a:p>
        </p:txBody>
      </p:sp>
      <p:grpSp>
        <p:nvGrpSpPr>
          <p:cNvPr id="1177" name="Google Shape;1177;g264a2a71092_0_8"/>
          <p:cNvGrpSpPr/>
          <p:nvPr/>
        </p:nvGrpSpPr>
        <p:grpSpPr>
          <a:xfrm>
            <a:off x="-23" y="763601"/>
            <a:ext cx="5143329" cy="4086304"/>
            <a:chOff x="2484450" y="749275"/>
            <a:chExt cx="6238875" cy="4775951"/>
          </a:xfrm>
        </p:grpSpPr>
        <p:pic>
          <p:nvPicPr>
            <p:cNvPr id="1178" name="Google Shape;1178;g264a2a71092_0_8"/>
            <p:cNvPicPr preferRelativeResize="0"/>
            <p:nvPr/>
          </p:nvPicPr>
          <p:blipFill rotWithShape="1">
            <a:blip r:embed="rId3">
              <a:alphaModFix/>
            </a:blip>
            <a:srcRect b="0" l="26519" r="0" t="0"/>
            <a:stretch/>
          </p:blipFill>
          <p:spPr>
            <a:xfrm>
              <a:off x="2484450" y="749275"/>
              <a:ext cx="6238875" cy="4775951"/>
            </a:xfrm>
            <a:prstGeom prst="rect">
              <a:avLst/>
            </a:prstGeom>
            <a:noFill/>
            <a:ln>
              <a:noFill/>
            </a:ln>
          </p:spPr>
        </p:pic>
        <p:sp>
          <p:nvSpPr>
            <p:cNvPr id="1179" name="Google Shape;1179;g264a2a71092_0_8"/>
            <p:cNvSpPr/>
            <p:nvPr/>
          </p:nvSpPr>
          <p:spPr>
            <a:xfrm>
              <a:off x="2484450" y="811200"/>
              <a:ext cx="1404900" cy="1413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80" name="Google Shape;1180;g264a2a71092_0_8"/>
          <p:cNvPicPr preferRelativeResize="0"/>
          <p:nvPr/>
        </p:nvPicPr>
        <p:blipFill rotWithShape="1">
          <a:blip r:embed="rId4">
            <a:alphaModFix/>
          </a:blip>
          <a:srcRect b="25099" l="0" r="0" t="27001"/>
          <a:stretch/>
        </p:blipFill>
        <p:spPr>
          <a:xfrm>
            <a:off x="6508802" y="0"/>
            <a:ext cx="2635200" cy="710000"/>
          </a:xfrm>
          <a:prstGeom prst="rect">
            <a:avLst/>
          </a:prstGeom>
          <a:noFill/>
          <a:ln>
            <a:noFill/>
          </a:ln>
        </p:spPr>
      </p:pic>
      <p:sp>
        <p:nvSpPr>
          <p:cNvPr id="1181" name="Google Shape;1181;g264a2a71092_0_8"/>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Nunito Sans ExtraBold"/>
                <a:ea typeface="Nunito Sans ExtraBold"/>
                <a:cs typeface="Nunito Sans ExtraBold"/>
                <a:sym typeface="Nunito Sans ExtraBold"/>
              </a:rPr>
              <a:t>Compliance with Complex Company Ownership Checks</a:t>
            </a:r>
            <a:endParaRPr b="0" i="0" sz="15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 </a:t>
            </a:r>
            <a:endParaRPr b="0" i="0" sz="2300" u="none" cap="none" strike="noStrike">
              <a:solidFill>
                <a:srgbClr val="000000"/>
              </a:solidFill>
              <a:latin typeface="Nunito Sans ExtraBold"/>
              <a:ea typeface="Nunito Sans ExtraBold"/>
              <a:cs typeface="Nunito Sans ExtraBold"/>
              <a:sym typeface="Nunito Sans ExtraBold"/>
            </a:endParaRPr>
          </a:p>
        </p:txBody>
      </p:sp>
      <p:sp>
        <p:nvSpPr>
          <p:cNvPr id="1182" name="Google Shape;1182;g264a2a71092_0_8"/>
          <p:cNvSpPr txBox="1"/>
          <p:nvPr/>
        </p:nvSpPr>
        <p:spPr>
          <a:xfrm>
            <a:off x="5381625" y="1373288"/>
            <a:ext cx="3562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Dun &amp; Bradstreet adopted </a:t>
            </a:r>
            <a:r>
              <a:rPr b="1" i="0" lang="en" sz="1200" u="none" cap="none" strike="noStrike">
                <a:solidFill>
                  <a:srgbClr val="000000"/>
                </a:solidFill>
                <a:latin typeface="Arial"/>
                <a:ea typeface="Arial"/>
                <a:cs typeface="Arial"/>
                <a:sym typeface="Arial"/>
              </a:rPr>
              <a:t>Neo4j</a:t>
            </a:r>
            <a:r>
              <a:rPr b="0" i="0" lang="en" sz="1200" u="none" cap="none" strike="noStrike">
                <a:solidFill>
                  <a:srgbClr val="000000"/>
                </a:solidFill>
                <a:latin typeface="Arial"/>
                <a:ea typeface="Arial"/>
                <a:cs typeface="Arial"/>
                <a:sym typeface="Arial"/>
              </a:rPr>
              <a:t> graph technology to enable a new B2B compliance service for organizations that are obliged </a:t>
            </a:r>
            <a:r>
              <a:rPr b="1" i="0" lang="en" sz="1200" u="none" cap="none" strike="noStrike">
                <a:solidFill>
                  <a:srgbClr val="000000"/>
                </a:solidFill>
                <a:latin typeface="Arial"/>
                <a:ea typeface="Arial"/>
                <a:cs typeface="Arial"/>
                <a:sym typeface="Arial"/>
              </a:rPr>
              <a:t>to investigate</a:t>
            </a:r>
            <a:r>
              <a:rPr b="0" i="0" lang="en" sz="1200" u="none" cap="none" strike="noStrike">
                <a:solidFill>
                  <a:srgbClr val="000000"/>
                </a:solidFill>
                <a:latin typeface="Arial"/>
                <a:ea typeface="Arial"/>
                <a:cs typeface="Arial"/>
                <a:sym typeface="Arial"/>
              </a:rPr>
              <a:t> all historic company ownership records </a:t>
            </a:r>
            <a:r>
              <a:rPr b="1" i="0" lang="en" sz="1200" u="none" cap="none" strike="noStrike">
                <a:solidFill>
                  <a:srgbClr val="000000"/>
                </a:solidFill>
                <a:latin typeface="Arial"/>
                <a:ea typeface="Arial"/>
                <a:cs typeface="Arial"/>
                <a:sym typeface="Arial"/>
              </a:rPr>
              <a:t>linked</a:t>
            </a:r>
            <a:r>
              <a:rPr b="0" i="0" lang="en" sz="1200" u="none" cap="none" strike="noStrike">
                <a:solidFill>
                  <a:srgbClr val="000000"/>
                </a:solidFill>
                <a:latin typeface="Arial"/>
                <a:ea typeface="Arial"/>
                <a:cs typeface="Arial"/>
                <a:sym typeface="Arial"/>
              </a:rPr>
              <a:t> to individuals, in line with new international transparency regulations designed to </a:t>
            </a:r>
            <a:r>
              <a:rPr b="1" i="0" lang="en" sz="1200" u="none" cap="none" strike="noStrike">
                <a:solidFill>
                  <a:srgbClr val="000000"/>
                </a:solidFill>
                <a:latin typeface="Arial"/>
                <a:ea typeface="Arial"/>
                <a:cs typeface="Arial"/>
                <a:sym typeface="Arial"/>
              </a:rPr>
              <a:t>counter money laundering and tax evasion</a:t>
            </a:r>
            <a:r>
              <a:rPr b="0" i="0" lang="en" sz="1200" u="none" cap="none" strike="noStrike">
                <a:solidFill>
                  <a:srgbClr val="000000"/>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pic>
        <p:nvPicPr>
          <p:cNvPr id="1183" name="Google Shape;1183;g264a2a71092_0_8"/>
          <p:cNvPicPr preferRelativeResize="0"/>
          <p:nvPr/>
        </p:nvPicPr>
        <p:blipFill rotWithShape="1">
          <a:blip r:embed="rId5">
            <a:alphaModFix/>
          </a:blip>
          <a:srcRect b="45019" l="6160" r="26805" t="33872"/>
          <a:stretch/>
        </p:blipFill>
        <p:spPr>
          <a:xfrm>
            <a:off x="4140175" y="3375925"/>
            <a:ext cx="4762500" cy="843549"/>
          </a:xfrm>
          <a:prstGeom prst="rect">
            <a:avLst/>
          </a:prstGeom>
          <a:noFill/>
          <a:ln>
            <a:noFill/>
          </a:ln>
        </p:spPr>
      </p:pic>
      <p:sp>
        <p:nvSpPr>
          <p:cNvPr id="1184" name="Google Shape;1184;g264a2a71092_0_8"/>
          <p:cNvSpPr/>
          <p:nvPr/>
        </p:nvSpPr>
        <p:spPr>
          <a:xfrm>
            <a:off x="5325375" y="1223150"/>
            <a:ext cx="3675000" cy="1777800"/>
          </a:xfrm>
          <a:prstGeom prst="rect">
            <a:avLst/>
          </a:prstGeom>
          <a:noFill/>
          <a:ln cap="flat" cmpd="sng" w="9525">
            <a:solidFill>
              <a:srgbClr val="01406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264a2a71092_0_8"/>
          <p:cNvSpPr/>
          <p:nvPr/>
        </p:nvSpPr>
        <p:spPr>
          <a:xfrm>
            <a:off x="5595900" y="1087725"/>
            <a:ext cx="1317600" cy="309600"/>
          </a:xfrm>
          <a:prstGeom prst="rect">
            <a:avLst/>
          </a:prstGeom>
          <a:solidFill>
            <a:srgbClr val="0140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Highlights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g2aaa0752774_0_0"/>
          <p:cNvSpPr txBox="1"/>
          <p:nvPr>
            <p:ph idx="12" type="sldNum"/>
          </p:nvPr>
        </p:nvSpPr>
        <p:spPr>
          <a:xfrm>
            <a:off x="28" y="4736024"/>
            <a:ext cx="348600" cy="3936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1191" name="Google Shape;1191;g2aaa0752774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Graph Analytics delivers new insights</a:t>
            </a:r>
            <a:endParaRPr b="0" i="0" sz="2300" u="none" cap="none" strike="noStrike">
              <a:solidFill>
                <a:srgbClr val="000000"/>
              </a:solidFill>
              <a:latin typeface="Nunito Sans ExtraBold"/>
              <a:ea typeface="Nunito Sans ExtraBold"/>
              <a:cs typeface="Nunito Sans ExtraBold"/>
              <a:sym typeface="Nunito Sans ExtraBold"/>
            </a:endParaRPr>
          </a:p>
        </p:txBody>
      </p:sp>
      <p:pic>
        <p:nvPicPr>
          <p:cNvPr descr="Diagram&#10;&#10;Description automatically generated" id="1192" name="Google Shape;1192;g2aaa0752774_0_0"/>
          <p:cNvPicPr preferRelativeResize="0"/>
          <p:nvPr/>
        </p:nvPicPr>
        <p:blipFill rotWithShape="1">
          <a:blip r:embed="rId3">
            <a:alphaModFix/>
          </a:blip>
          <a:srcRect b="12814" l="53520" r="1261" t="22497"/>
          <a:stretch/>
        </p:blipFill>
        <p:spPr>
          <a:xfrm>
            <a:off x="4933200" y="1409000"/>
            <a:ext cx="4034475" cy="3327026"/>
          </a:xfrm>
          <a:prstGeom prst="rect">
            <a:avLst/>
          </a:prstGeom>
          <a:noFill/>
          <a:ln>
            <a:noFill/>
          </a:ln>
        </p:spPr>
      </p:pic>
      <p:grpSp>
        <p:nvGrpSpPr>
          <p:cNvPr id="1193" name="Google Shape;1193;g2aaa0752774_0_0"/>
          <p:cNvGrpSpPr/>
          <p:nvPr/>
        </p:nvGrpSpPr>
        <p:grpSpPr>
          <a:xfrm>
            <a:off x="643435" y="859321"/>
            <a:ext cx="3792408" cy="3876714"/>
            <a:chOff x="1095625" y="779175"/>
            <a:chExt cx="4611952" cy="4483824"/>
          </a:xfrm>
        </p:grpSpPr>
        <p:pic>
          <p:nvPicPr>
            <p:cNvPr descr="Diagram&#10;&#10;Description automatically generated" id="1194" name="Google Shape;1194;g2aaa0752774_0_0"/>
            <p:cNvPicPr preferRelativeResize="0"/>
            <p:nvPr/>
          </p:nvPicPr>
          <p:blipFill rotWithShape="1">
            <a:blip r:embed="rId3">
              <a:alphaModFix/>
            </a:blip>
            <a:srcRect b="0" l="0" r="48309" t="12823"/>
            <a:stretch/>
          </p:blipFill>
          <p:spPr>
            <a:xfrm>
              <a:off x="1095625" y="779175"/>
              <a:ext cx="4611952" cy="4483824"/>
            </a:xfrm>
            <a:prstGeom prst="rect">
              <a:avLst/>
            </a:prstGeom>
            <a:noFill/>
            <a:ln>
              <a:noFill/>
            </a:ln>
          </p:spPr>
        </p:pic>
        <p:sp>
          <p:nvSpPr>
            <p:cNvPr id="1195" name="Google Shape;1195;g2aaa0752774_0_0"/>
            <p:cNvSpPr/>
            <p:nvPr/>
          </p:nvSpPr>
          <p:spPr>
            <a:xfrm>
              <a:off x="1462750" y="4942750"/>
              <a:ext cx="736200" cy="2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96" name="Google Shape;1196;g2aaa0752774_0_0"/>
          <p:cNvPicPr preferRelativeResize="0"/>
          <p:nvPr/>
        </p:nvPicPr>
        <p:blipFill rotWithShape="1">
          <a:blip r:embed="rId4">
            <a:alphaModFix/>
          </a:blip>
          <a:srcRect b="0" l="0" r="0" t="0"/>
          <a:stretch/>
        </p:blipFill>
        <p:spPr>
          <a:xfrm>
            <a:off x="7103375" y="0"/>
            <a:ext cx="2040627" cy="506175"/>
          </a:xfrm>
          <a:prstGeom prst="rect">
            <a:avLst/>
          </a:prstGeom>
          <a:noFill/>
          <a:ln>
            <a:noFill/>
          </a:ln>
        </p:spPr>
      </p:pic>
      <p:sp>
        <p:nvSpPr>
          <p:cNvPr id="1197" name="Google Shape;1197;g2aaa0752774_0_0"/>
          <p:cNvSpPr txBox="1"/>
          <p:nvPr>
            <p:ph idx="2" type="title"/>
          </p:nvPr>
        </p:nvSpPr>
        <p:spPr>
          <a:xfrm>
            <a:off x="2968275" y="461225"/>
            <a:ext cx="5875200" cy="1240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D5D5D"/>
              </a:buClr>
              <a:buSzPts val="1400"/>
              <a:buFont typeface="Arial"/>
              <a:buNone/>
            </a:pPr>
            <a:br>
              <a:rPr b="0" i="0" lang="en" sz="200" u="none" cap="none" strike="noStrike">
                <a:solidFill>
                  <a:srgbClr val="000000"/>
                </a:solidFill>
                <a:latin typeface="Arial"/>
                <a:ea typeface="Arial"/>
                <a:cs typeface="Arial"/>
                <a:sym typeface="Arial"/>
              </a:rPr>
            </a:br>
            <a:r>
              <a:rPr b="0" i="1" lang="en" sz="1200" u="none" cap="none" strike="noStrike">
                <a:solidFill>
                  <a:schemeClr val="dk2"/>
                </a:solidFill>
                <a:latin typeface="Arial"/>
                <a:ea typeface="Arial"/>
                <a:cs typeface="Arial"/>
                <a:sym typeface="Arial"/>
              </a:rPr>
              <a:t>Knowledge Graph empowering the business users with Graph Analytics for Applied customer centricity &amp; fraud detection </a:t>
            </a:r>
            <a:endParaRPr b="0" i="1" sz="1800" u="none" cap="none" strike="noStrike">
              <a:solidFill>
                <a:schemeClr val="dk2"/>
              </a:solidFill>
              <a:latin typeface="Open Sans ExtraBold"/>
              <a:ea typeface="Open Sans ExtraBold"/>
              <a:cs typeface="Open Sans ExtraBold"/>
              <a:sym typeface="Open Sans ExtraBold"/>
            </a:endParaRPr>
          </a:p>
        </p:txBody>
      </p:sp>
      <p:sp>
        <p:nvSpPr>
          <p:cNvPr id="1198" name="Google Shape;1198;g2aaa0752774_0_0"/>
          <p:cNvSpPr/>
          <p:nvPr/>
        </p:nvSpPr>
        <p:spPr>
          <a:xfrm>
            <a:off x="2636575" y="1557725"/>
            <a:ext cx="413100" cy="144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Start</a:t>
            </a:r>
            <a:endParaRPr sz="700"/>
          </a:p>
        </p:txBody>
      </p:sp>
      <p:sp>
        <p:nvSpPr>
          <p:cNvPr id="1199" name="Google Shape;1199;g2aaa0752774_0_0"/>
          <p:cNvSpPr/>
          <p:nvPr/>
        </p:nvSpPr>
        <p:spPr>
          <a:xfrm>
            <a:off x="1794850" y="2295600"/>
            <a:ext cx="413100" cy="144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End</a:t>
            </a:r>
            <a:endParaRPr sz="700"/>
          </a:p>
        </p:txBody>
      </p:sp>
      <p:cxnSp>
        <p:nvCxnSpPr>
          <p:cNvPr id="1200" name="Google Shape;1200;g2aaa0752774_0_0"/>
          <p:cNvCxnSpPr/>
          <p:nvPr/>
        </p:nvCxnSpPr>
        <p:spPr>
          <a:xfrm flipH="1">
            <a:off x="1900625" y="1517600"/>
            <a:ext cx="268800" cy="571800"/>
          </a:xfrm>
          <a:prstGeom prst="straightConnector1">
            <a:avLst/>
          </a:prstGeom>
          <a:noFill/>
          <a:ln cap="flat" cmpd="sng" w="9525">
            <a:solidFill>
              <a:schemeClr val="accent1"/>
            </a:solidFill>
            <a:prstDash val="dash"/>
            <a:round/>
            <a:headEnd len="med" w="med" type="triangle"/>
            <a:tailEnd len="med" w="med" type="triangle"/>
          </a:ln>
        </p:spPr>
      </p:cxnSp>
      <p:cxnSp>
        <p:nvCxnSpPr>
          <p:cNvPr id="1201" name="Google Shape;1201;g2aaa0752774_0_0"/>
          <p:cNvCxnSpPr/>
          <p:nvPr/>
        </p:nvCxnSpPr>
        <p:spPr>
          <a:xfrm rot="10800000">
            <a:off x="1921025" y="2165700"/>
            <a:ext cx="590700" cy="129900"/>
          </a:xfrm>
          <a:prstGeom prst="straightConnector1">
            <a:avLst/>
          </a:prstGeom>
          <a:noFill/>
          <a:ln cap="flat" cmpd="sng" w="9525">
            <a:solidFill>
              <a:schemeClr val="accent1"/>
            </a:solidFill>
            <a:prstDash val="dash"/>
            <a:round/>
            <a:headEnd len="med" w="med" type="triangle"/>
            <a:tailEnd len="med" w="med" type="triangle"/>
          </a:ln>
        </p:spPr>
      </p:cxn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6"/>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pic>
        <p:nvPicPr>
          <p:cNvPr id="1207" name="Google Shape;1207;p6"/>
          <p:cNvPicPr preferRelativeResize="0"/>
          <p:nvPr/>
        </p:nvPicPr>
        <p:blipFill rotWithShape="1">
          <a:blip r:embed="rId3">
            <a:alphaModFix/>
          </a:blip>
          <a:srcRect b="6990" l="0" r="0" t="13575"/>
          <a:stretch/>
        </p:blipFill>
        <p:spPr>
          <a:xfrm>
            <a:off x="337950" y="889125"/>
            <a:ext cx="8607150" cy="3923101"/>
          </a:xfrm>
          <a:prstGeom prst="rect">
            <a:avLst/>
          </a:prstGeom>
          <a:noFill/>
          <a:ln>
            <a:noFill/>
          </a:ln>
        </p:spPr>
      </p:pic>
      <p:sp>
        <p:nvSpPr>
          <p:cNvPr id="1208" name="Google Shape;1208;p6"/>
          <p:cNvSpPr/>
          <p:nvPr/>
        </p:nvSpPr>
        <p:spPr>
          <a:xfrm>
            <a:off x="5860800" y="2638675"/>
            <a:ext cx="2409300" cy="267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ChatGPT LLM leveraging</a:t>
            </a:r>
            <a:endParaRPr b="1" i="0" sz="1400" u="none" cap="none" strike="noStrike">
              <a:solidFill>
                <a:srgbClr val="000000"/>
              </a:solidFill>
              <a:latin typeface="Arial"/>
              <a:ea typeface="Arial"/>
              <a:cs typeface="Arial"/>
              <a:sym typeface="Arial"/>
            </a:endParaRPr>
          </a:p>
        </p:txBody>
      </p:sp>
      <p:sp>
        <p:nvSpPr>
          <p:cNvPr id="1209" name="Google Shape;1209;p6"/>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GenAI Deployment in APAC: Fortune 500 Refinery in Asia</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4"/>
          <p:cNvSpPr/>
          <p:nvPr/>
        </p:nvSpPr>
        <p:spPr>
          <a:xfrm>
            <a:off x="4858375" y="1051650"/>
            <a:ext cx="4098000" cy="3622200"/>
          </a:xfrm>
          <a:prstGeom prst="rect">
            <a:avLst/>
          </a:prstGeom>
          <a:noFill/>
          <a:ln cap="flat" cmpd="sng" w="9525">
            <a:solidFill>
              <a:srgbClr val="01406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5" name="Google Shape;1215;p4"/>
          <p:cNvPicPr preferRelativeResize="0"/>
          <p:nvPr/>
        </p:nvPicPr>
        <p:blipFill rotWithShape="1">
          <a:blip r:embed="rId3">
            <a:alphaModFix/>
          </a:blip>
          <a:srcRect b="0" l="0" r="0" t="0"/>
          <a:stretch/>
        </p:blipFill>
        <p:spPr>
          <a:xfrm>
            <a:off x="223600" y="1718699"/>
            <a:ext cx="4573876" cy="2389750"/>
          </a:xfrm>
          <a:prstGeom prst="rect">
            <a:avLst/>
          </a:prstGeom>
          <a:noFill/>
          <a:ln>
            <a:noFill/>
          </a:ln>
        </p:spPr>
      </p:pic>
      <p:sp>
        <p:nvSpPr>
          <p:cNvPr id="1216" name="Google Shape;1216;p4"/>
          <p:cNvSpPr txBox="1"/>
          <p:nvPr/>
        </p:nvSpPr>
        <p:spPr>
          <a:xfrm>
            <a:off x="4858370" y="4673125"/>
            <a:ext cx="24390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rgbClr val="000000"/>
                </a:solidFill>
                <a:latin typeface="Arial"/>
                <a:ea typeface="Arial"/>
                <a:cs typeface="Arial"/>
                <a:sym typeface="Arial"/>
                <a:hlinkClick r:id="rId4">
                  <a:extLst>
                    <a:ext uri="{A12FA001-AC4F-418D-AE19-62706E023703}">
                      <ahyp:hlinkClr val="tx"/>
                    </a:ext>
                  </a:extLst>
                </a:hlinkClick>
              </a:rPr>
              <a:t>https://offshoreleaks.icij.org/pages/database</a:t>
            </a:r>
            <a:endParaRPr b="0" i="0" sz="1100" u="none" cap="none" strike="noStrike">
              <a:solidFill>
                <a:srgbClr val="000000"/>
              </a:solidFill>
              <a:latin typeface="Arial"/>
              <a:ea typeface="Arial"/>
              <a:cs typeface="Arial"/>
              <a:sym typeface="Arial"/>
            </a:endParaRPr>
          </a:p>
        </p:txBody>
      </p:sp>
      <p:pic>
        <p:nvPicPr>
          <p:cNvPr id="1217" name="Google Shape;1217;p4"/>
          <p:cNvPicPr preferRelativeResize="0"/>
          <p:nvPr/>
        </p:nvPicPr>
        <p:blipFill rotWithShape="1">
          <a:blip r:embed="rId5">
            <a:alphaModFix/>
          </a:blip>
          <a:srcRect b="0" l="0" r="0" t="0"/>
          <a:stretch/>
        </p:blipFill>
        <p:spPr>
          <a:xfrm>
            <a:off x="5078812" y="1280398"/>
            <a:ext cx="3689315" cy="1291275"/>
          </a:xfrm>
          <a:prstGeom prst="rect">
            <a:avLst/>
          </a:prstGeom>
          <a:noFill/>
          <a:ln>
            <a:noFill/>
          </a:ln>
        </p:spPr>
      </p:pic>
      <p:sp>
        <p:nvSpPr>
          <p:cNvPr id="1218" name="Google Shape;1218;p4"/>
          <p:cNvSpPr txBox="1"/>
          <p:nvPr/>
        </p:nvSpPr>
        <p:spPr>
          <a:xfrm>
            <a:off x="5232375" y="2559925"/>
            <a:ext cx="3534600" cy="19290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11.9 million files with diff</a:t>
            </a:r>
            <a:r>
              <a:rPr lang="en" sz="1000">
                <a:solidFill>
                  <a:schemeClr val="dk1"/>
                </a:solidFill>
              </a:rPr>
              <a:t>erent format (structured and unstructured)</a:t>
            </a:r>
            <a:r>
              <a:rPr b="0" i="0" lang="en" sz="1000" u="none" cap="none" strike="noStrike">
                <a:solidFill>
                  <a:schemeClr val="dk1"/>
                </a:solidFill>
                <a:latin typeface="Arial"/>
                <a:ea typeface="Arial"/>
                <a:cs typeface="Arial"/>
                <a:sym typeface="Arial"/>
              </a:rPr>
              <a:t>, 2.94 terabytes of data</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14 offshore service providers (law firms, banks, etc.)</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Oldest documents from 1970, but most between 1996 and 2020</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Shell companies in 38 jurisdictions, including the United States for the first time</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27,000 shell companies and 29,000 ultimate beneficial owners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130 billionaires (Forbes list)</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330 politicians from 90 countries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rgbClr val="000000"/>
                </a:solidFill>
                <a:latin typeface="Nunito Sans ExtraBold"/>
                <a:ea typeface="Nunito Sans ExtraBold"/>
                <a:cs typeface="Nunito Sans ExtraBold"/>
                <a:sym typeface="Nunito Sans ExtraBold"/>
              </a:rPr>
              <a:t>Revealing Financial Secrets of Global Power Player</a:t>
            </a:r>
            <a:endParaRPr b="0" i="0" sz="2300" u="none" cap="none" strike="noStrike">
              <a:solidFill>
                <a:srgbClr val="000000"/>
              </a:solidFill>
              <a:latin typeface="Nunito Sans ExtraBold"/>
              <a:ea typeface="Nunito Sans ExtraBold"/>
              <a:cs typeface="Nunito Sans ExtraBold"/>
              <a:sym typeface="Nunito Sans ExtraBold"/>
            </a:endParaRPr>
          </a:p>
        </p:txBody>
      </p:sp>
      <p:pic>
        <p:nvPicPr>
          <p:cNvPr id="1220" name="Google Shape;1220;p4"/>
          <p:cNvPicPr preferRelativeResize="0"/>
          <p:nvPr/>
        </p:nvPicPr>
        <p:blipFill rotWithShape="1">
          <a:blip r:embed="rId6">
            <a:alphaModFix/>
          </a:blip>
          <a:srcRect b="0" l="0" r="0" t="0"/>
          <a:stretch/>
        </p:blipFill>
        <p:spPr>
          <a:xfrm>
            <a:off x="5870100" y="0"/>
            <a:ext cx="3197701" cy="490275"/>
          </a:xfrm>
          <a:prstGeom prst="rect">
            <a:avLst/>
          </a:prstGeom>
          <a:noFill/>
          <a:ln>
            <a:noFill/>
          </a:ln>
        </p:spPr>
      </p:pic>
      <p:sp>
        <p:nvSpPr>
          <p:cNvPr id="1221" name="Google Shape;1221;p4"/>
          <p:cNvSpPr txBox="1"/>
          <p:nvPr/>
        </p:nvSpPr>
        <p:spPr>
          <a:xfrm>
            <a:off x="490025" y="1213475"/>
            <a:ext cx="1510500" cy="38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Panama Papers Graph Model</a:t>
            </a:r>
            <a:endParaRPr b="1" i="0" sz="1400" u="none" cap="none" strike="noStrike">
              <a:solidFill>
                <a:srgbClr val="000000"/>
              </a:solidFill>
              <a:latin typeface="Arial"/>
              <a:ea typeface="Arial"/>
              <a:cs typeface="Arial"/>
              <a:sym typeface="Arial"/>
            </a:endParaRPr>
          </a:p>
        </p:txBody>
      </p:sp>
      <p:sp>
        <p:nvSpPr>
          <p:cNvPr id="1222" name="Google Shape;1222;p4"/>
          <p:cNvSpPr/>
          <p:nvPr/>
        </p:nvSpPr>
        <p:spPr>
          <a:xfrm>
            <a:off x="5318650" y="903875"/>
            <a:ext cx="1317600" cy="309600"/>
          </a:xfrm>
          <a:prstGeom prst="rect">
            <a:avLst/>
          </a:prstGeom>
          <a:solidFill>
            <a:srgbClr val="0140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Highlights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31"/>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32" name="Google Shape;732;p431"/>
          <p:cNvSpPr txBox="1"/>
          <p:nvPr/>
        </p:nvSpPr>
        <p:spPr>
          <a:xfrm>
            <a:off x="815914" y="1336366"/>
            <a:ext cx="6436500" cy="2355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Industry Trends</a:t>
            </a:r>
            <a:endParaRPr sz="1800">
              <a:solidFill>
                <a:schemeClr val="dk1"/>
              </a:solidFil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Introduction to Neo4j</a:t>
            </a:r>
            <a:endParaRPr b="0" i="0" sz="1800" u="none" cap="none" strike="noStrike">
              <a:solidFill>
                <a:srgbClr val="000000"/>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Company Profile</a:t>
            </a:r>
            <a:endParaRPr b="0" i="0" sz="1500" u="none" cap="none" strike="noStrike">
              <a:solidFill>
                <a:srgbClr val="000000"/>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What We Do</a:t>
            </a:r>
            <a:endParaRPr b="0" i="0" sz="15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Graphs in Government and Beyond</a:t>
            </a:r>
            <a:endParaRPr b="0" i="0" sz="1800" u="none" cap="none" strike="noStrike">
              <a:solidFill>
                <a:srgbClr val="000000"/>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lang="en" sz="1500">
                <a:solidFill>
                  <a:schemeClr val="dk1"/>
                </a:solidFill>
              </a:rPr>
              <a:t>Transformative Use Cases</a:t>
            </a:r>
            <a:endParaRPr b="0" i="0" sz="1500" u="none" cap="none" strike="noStrike">
              <a:solidFill>
                <a:srgbClr val="000000"/>
              </a:solidFill>
              <a:latin typeface="Arial"/>
              <a:ea typeface="Arial"/>
              <a:cs typeface="Arial"/>
              <a:sym typeface="Arial"/>
            </a:endParaRPr>
          </a:p>
        </p:txBody>
      </p:sp>
      <p:sp>
        <p:nvSpPr>
          <p:cNvPr id="733" name="Google Shape;733;p431"/>
          <p:cNvSpPr txBox="1"/>
          <p:nvPr/>
        </p:nvSpPr>
        <p:spPr>
          <a:xfrm>
            <a:off x="678050" y="368825"/>
            <a:ext cx="2783607"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300" u="none" cap="none" strike="noStrike">
                <a:solidFill>
                  <a:schemeClr val="dk1"/>
                </a:solidFill>
                <a:latin typeface="Nunito Sans ExtraBold"/>
                <a:ea typeface="Nunito Sans ExtraBold"/>
                <a:cs typeface="Nunito Sans ExtraBold"/>
                <a:sym typeface="Nunito Sans ExtraBold"/>
              </a:rPr>
              <a:t>Agenda</a:t>
            </a:r>
            <a:endParaRPr b="1" i="0" sz="1600" u="none" cap="none" strike="noStrike">
              <a:solidFill>
                <a:srgbClr val="000000"/>
              </a:solidFill>
              <a:latin typeface="Nunito Sans"/>
              <a:ea typeface="Nunito Sans"/>
              <a:cs typeface="Nunito Sans"/>
              <a:sym typeface="Nunito Sans"/>
            </a:endParaRPr>
          </a:p>
        </p:txBody>
      </p:sp>
      <p:pic>
        <p:nvPicPr>
          <p:cNvPr id="734" name="Google Shape;734;p431"/>
          <p:cNvPicPr preferRelativeResize="0"/>
          <p:nvPr/>
        </p:nvPicPr>
        <p:blipFill rotWithShape="1">
          <a:blip r:embed="rId3">
            <a:alphaModFix/>
          </a:blip>
          <a:srcRect b="0" l="0" r="0" t="0"/>
          <a:stretch/>
        </p:blipFill>
        <p:spPr>
          <a:xfrm>
            <a:off x="6473225" y="130862"/>
            <a:ext cx="2928925" cy="50126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g2ac9fc99bdc_0_0"/>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800"/>
              <a:buFont typeface="Arial"/>
              <a:buNone/>
            </a:pPr>
            <a:fld id="{00000000-1234-1234-1234-123412341234}" type="slidenum">
              <a:rPr lang="en"/>
              <a:t>‹#›</a:t>
            </a:fld>
            <a:endParaRPr/>
          </a:p>
        </p:txBody>
      </p:sp>
      <p:pic>
        <p:nvPicPr>
          <p:cNvPr id="1228" name="Google Shape;1228;g2ac9fc99bdc_0_0"/>
          <p:cNvPicPr preferRelativeResize="0"/>
          <p:nvPr/>
        </p:nvPicPr>
        <p:blipFill rotWithShape="1">
          <a:blip r:embed="rId3">
            <a:alphaModFix/>
          </a:blip>
          <a:srcRect b="0" l="21246" r="28760" t="0"/>
          <a:stretch/>
        </p:blipFill>
        <p:spPr>
          <a:xfrm>
            <a:off x="5286900" y="0"/>
            <a:ext cx="3857102" cy="5143501"/>
          </a:xfrm>
          <a:prstGeom prst="rect">
            <a:avLst/>
          </a:prstGeom>
          <a:noFill/>
          <a:ln>
            <a:noFill/>
          </a:ln>
        </p:spPr>
      </p:pic>
      <p:sp>
        <p:nvSpPr>
          <p:cNvPr id="1229" name="Google Shape;1229;g2ac9fc99bdc_0_0"/>
          <p:cNvSpPr txBox="1"/>
          <p:nvPr/>
        </p:nvSpPr>
        <p:spPr>
          <a:xfrm>
            <a:off x="163725" y="832225"/>
            <a:ext cx="4587900" cy="3823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14063"/>
              </a:buClr>
              <a:buSzPts val="1400"/>
              <a:buFont typeface="Arial"/>
              <a:buChar char="●"/>
            </a:pPr>
            <a:r>
              <a:rPr b="1" i="0" lang="en" sz="1400" u="none" cap="none" strike="noStrike">
                <a:solidFill>
                  <a:srgbClr val="014063"/>
                </a:solidFill>
                <a:latin typeface="Arial"/>
                <a:ea typeface="Arial"/>
                <a:cs typeface="Arial"/>
                <a:sym typeface="Arial"/>
              </a:rPr>
              <a:t>Subject of Interest</a:t>
            </a:r>
            <a:endParaRPr b="1" i="0" sz="1400" u="none" cap="none" strike="noStrike">
              <a:solidFill>
                <a:srgbClr val="014063"/>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Ilham Aliyev</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14063"/>
              </a:buClr>
              <a:buSzPts val="1400"/>
              <a:buFont typeface="Arial"/>
              <a:buChar char="●"/>
            </a:pPr>
            <a:r>
              <a:rPr b="1" i="0" lang="en" sz="1400" u="none" cap="none" strike="noStrike">
                <a:solidFill>
                  <a:srgbClr val="014063"/>
                </a:solidFill>
                <a:latin typeface="Arial"/>
                <a:ea typeface="Arial"/>
                <a:cs typeface="Arial"/>
                <a:sym typeface="Arial"/>
              </a:rPr>
              <a:t>Background</a:t>
            </a:r>
            <a:endParaRPr b="1" i="0" sz="1400" u="none" cap="none" strike="noStrike">
              <a:solidFill>
                <a:srgbClr val="014063"/>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Azerbaijan President</a:t>
            </a:r>
            <a:endParaRPr b="0" i="0" sz="1300" u="none" cap="none" strike="noStrike">
              <a:solidFill>
                <a:srgbClr val="000000"/>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Children</a:t>
            </a:r>
            <a:endParaRPr b="0" i="0" sz="1300" u="none" cap="none" strike="noStrike">
              <a:solidFill>
                <a:srgbClr val="000000"/>
              </a:solidFill>
              <a:latin typeface="Arial"/>
              <a:ea typeface="Arial"/>
              <a:cs typeface="Arial"/>
              <a:sym typeface="Arial"/>
            </a:endParaRPr>
          </a:p>
          <a:p>
            <a:pPr indent="-311150" lvl="2" marL="13716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Arzu Aliyeva</a:t>
            </a:r>
            <a:endParaRPr b="0" i="0" sz="1300" u="none" cap="none" strike="noStrike">
              <a:solidFill>
                <a:srgbClr val="000000"/>
              </a:solidFill>
              <a:latin typeface="Arial"/>
              <a:ea typeface="Arial"/>
              <a:cs typeface="Arial"/>
              <a:sym typeface="Arial"/>
            </a:endParaRPr>
          </a:p>
          <a:p>
            <a:pPr indent="-311150" lvl="2" marL="13716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Leyla Aliyeva</a:t>
            </a:r>
            <a:endParaRPr b="0" i="0" sz="1300" u="none" cap="none" strike="noStrike">
              <a:solidFill>
                <a:srgbClr val="000000"/>
              </a:solidFill>
              <a:latin typeface="Arial"/>
              <a:ea typeface="Arial"/>
              <a:cs typeface="Arial"/>
              <a:sym typeface="Arial"/>
            </a:endParaRPr>
          </a:p>
          <a:p>
            <a:pPr indent="-311150" lvl="2" marL="13716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Heydar Aliyev</a:t>
            </a:r>
            <a:endParaRPr b="0" i="0" sz="1300" u="none" cap="none" strike="noStrike">
              <a:solidFill>
                <a:srgbClr val="000000"/>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Vast network of offshore companies</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14063"/>
              </a:buClr>
              <a:buSzPts val="1400"/>
              <a:buFont typeface="Arial"/>
              <a:buChar char="●"/>
            </a:pPr>
            <a:r>
              <a:rPr b="1" lang="en">
                <a:solidFill>
                  <a:srgbClr val="014063"/>
                </a:solidFill>
              </a:rPr>
              <a:t>Uncover </a:t>
            </a:r>
            <a:r>
              <a:rPr b="1" i="0" lang="en" sz="1400" u="none" cap="none" strike="noStrike">
                <a:solidFill>
                  <a:srgbClr val="014063"/>
                </a:solidFill>
                <a:latin typeface="Arial"/>
                <a:ea typeface="Arial"/>
                <a:cs typeface="Arial"/>
                <a:sym typeface="Arial"/>
              </a:rPr>
              <a:t>Allegations of Corruption</a:t>
            </a:r>
            <a:endParaRPr b="0" i="0" sz="1400" u="none" cap="none" strike="noStrike">
              <a:solidFill>
                <a:srgbClr val="014063"/>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Faced allegations of corruption during presidency</a:t>
            </a:r>
            <a:endParaRPr b="0" i="0" sz="1300" u="none" cap="none" strike="noStrike">
              <a:solidFill>
                <a:srgbClr val="000000"/>
              </a:solidFill>
              <a:latin typeface="Arial"/>
              <a:ea typeface="Arial"/>
              <a:cs typeface="Arial"/>
              <a:sym typeface="Arial"/>
            </a:endParaRPr>
          </a:p>
          <a:p>
            <a:pPr indent="-311150" lvl="1" marL="914400" marR="0" rtl="0" algn="l">
              <a:lnSpc>
                <a:spcPct val="115000"/>
              </a:lnSpc>
              <a:spcBef>
                <a:spcPts val="0"/>
              </a:spcBef>
              <a:spcAft>
                <a:spcPts val="0"/>
              </a:spcAft>
              <a:buClr>
                <a:srgbClr val="000000"/>
              </a:buClr>
              <a:buSzPts val="1300"/>
              <a:buFont typeface="Arial"/>
              <a:buChar char="○"/>
            </a:pPr>
            <a:r>
              <a:rPr b="0" i="0" lang="en" sz="1300" u="none" cap="none" strike="noStrike">
                <a:solidFill>
                  <a:srgbClr val="000000"/>
                </a:solidFill>
                <a:latin typeface="Arial"/>
                <a:ea typeface="Arial"/>
                <a:cs typeface="Arial"/>
                <a:sym typeface="Arial"/>
              </a:rPr>
              <a:t>Criticism includes concerns about transparency, human rights, and corruption in the country.</a:t>
            </a:r>
            <a:endParaRPr b="0" i="0" sz="1300" u="none" cap="none" strike="noStrike">
              <a:solidFill>
                <a:srgbClr val="000000"/>
              </a:solidFill>
              <a:latin typeface="Arial"/>
              <a:ea typeface="Arial"/>
              <a:cs typeface="Arial"/>
              <a:sym typeface="Arial"/>
            </a:endParaRPr>
          </a:p>
        </p:txBody>
      </p:sp>
      <p:sp>
        <p:nvSpPr>
          <p:cNvPr id="1230" name="Google Shape;1230;g2ac9fc99bdc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Panama Papers Demo with GenAI</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7"/>
          <p:cNvSpPr txBox="1"/>
          <p:nvPr>
            <p:ph type="title"/>
          </p:nvPr>
        </p:nvSpPr>
        <p:spPr>
          <a:xfrm>
            <a:off x="620506" y="1165431"/>
            <a:ext cx="7425300" cy="2812638"/>
          </a:xfrm>
          <a:prstGeom prst="rect">
            <a:avLst/>
          </a:prstGeom>
          <a:noFill/>
          <a:ln>
            <a:noFill/>
          </a:ln>
        </p:spPr>
        <p:txBody>
          <a:bodyPr anchorCtr="0" anchor="t" bIns="91425" lIns="0" spcFirstLastPara="1" rIns="91425" wrap="square" tIns="91425">
            <a:noAutofit/>
          </a:bodyPr>
          <a:lstStyle/>
          <a:p>
            <a:pPr indent="0" lvl="0" marL="0" rtl="0" algn="ctr">
              <a:lnSpc>
                <a:spcPct val="100000"/>
              </a:lnSpc>
              <a:spcBef>
                <a:spcPts val="0"/>
              </a:spcBef>
              <a:spcAft>
                <a:spcPts val="0"/>
              </a:spcAft>
              <a:buSzPts val="3600"/>
              <a:buNone/>
            </a:pPr>
            <a:r>
              <a:rPr lang="en" sz="4000"/>
              <a:t>Thank You</a:t>
            </a:r>
            <a:br>
              <a:rPr lang="en" sz="4000"/>
            </a:br>
            <a:br>
              <a:rPr lang="en" sz="4000"/>
            </a:br>
            <a:r>
              <a:rPr lang="en" sz="4000"/>
              <a:t>Q &amp; A</a:t>
            </a:r>
            <a:br>
              <a:rPr lang="en" sz="4000"/>
            </a:br>
            <a:endParaRPr sz="4000"/>
          </a:p>
          <a:p>
            <a:pPr indent="0" lvl="0" marL="0" rtl="0" algn="ctr">
              <a:lnSpc>
                <a:spcPct val="100000"/>
              </a:lnSpc>
              <a:spcBef>
                <a:spcPts val="0"/>
              </a:spcBef>
              <a:spcAft>
                <a:spcPts val="0"/>
              </a:spcAft>
              <a:buSzPts val="3600"/>
              <a:buNone/>
            </a:pPr>
            <a:r>
              <a:rPr lang="en" sz="4000"/>
              <a:t> </a:t>
            </a:r>
            <a:br>
              <a:rPr lang="en" sz="4000"/>
            </a:br>
            <a:br>
              <a:rPr lang="en" sz="4000"/>
            </a:br>
            <a:endParaRPr sz="2000"/>
          </a:p>
        </p:txBody>
      </p:sp>
      <p:sp>
        <p:nvSpPr>
          <p:cNvPr id="1236" name="Google Shape;1236;p7"/>
          <p:cNvSpPr txBox="1"/>
          <p:nvPr>
            <p:ph idx="1" type="subTitle"/>
          </p:nvPr>
        </p:nvSpPr>
        <p:spPr>
          <a:xfrm>
            <a:off x="425000" y="3451299"/>
            <a:ext cx="4760700" cy="108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sz="2000">
                <a:solidFill>
                  <a:schemeClr val="lt1"/>
                </a:solidFill>
              </a:rPr>
              <a:t>Contact us at</a:t>
            </a:r>
            <a:br>
              <a:rPr lang="en" sz="2000">
                <a:solidFill>
                  <a:schemeClr val="lt1"/>
                </a:solidFill>
              </a:rPr>
            </a:br>
            <a:endParaRPr sz="4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lt1"/>
                </a:solidFill>
              </a:rPr>
              <a:t>teddy.ng@neo4j.</a:t>
            </a:r>
            <a:r>
              <a:rPr lang="en" sz="1500"/>
              <a:t>com</a:t>
            </a:r>
            <a:endParaRPr sz="15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lt1"/>
                </a:solidFill>
              </a:rPr>
              <a:t>ken.yap@neo4j.com</a:t>
            </a:r>
            <a:endParaRPr sz="15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500">
                <a:solidFill>
                  <a:schemeClr val="lt1"/>
                </a:solidFill>
              </a:rPr>
              <a:t>bryan.lee@neo4j.com</a:t>
            </a:r>
            <a:endParaRPr sz="15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pic>
        <p:nvPicPr>
          <p:cNvPr id="1241" name="Google Shape;1241;g2aaa0752774_0_6"/>
          <p:cNvPicPr preferRelativeResize="0"/>
          <p:nvPr/>
        </p:nvPicPr>
        <p:blipFill rotWithShape="1">
          <a:blip r:embed="rId3">
            <a:alphaModFix/>
          </a:blip>
          <a:srcRect b="0" l="23517" r="29598" t="0"/>
          <a:stretch/>
        </p:blipFill>
        <p:spPr>
          <a:xfrm>
            <a:off x="5469250" y="0"/>
            <a:ext cx="3674750" cy="5143500"/>
          </a:xfrm>
          <a:prstGeom prst="rect">
            <a:avLst/>
          </a:prstGeom>
          <a:noFill/>
          <a:ln>
            <a:noFill/>
          </a:ln>
        </p:spPr>
      </p:pic>
      <p:sp>
        <p:nvSpPr>
          <p:cNvPr id="1242" name="Google Shape;1242;g2aaa0752774_0_6"/>
          <p:cNvSpPr/>
          <p:nvPr/>
        </p:nvSpPr>
        <p:spPr>
          <a:xfrm rot="10800000">
            <a:off x="192450" y="1133825"/>
            <a:ext cx="4074000" cy="3480000"/>
          </a:xfrm>
          <a:prstGeom prst="round2SameRect">
            <a:avLst>
              <a:gd fmla="val 0" name="adj1"/>
              <a:gd fmla="val 12816" name="adj2"/>
            </a:avLst>
          </a:prstGeom>
          <a:solidFill>
            <a:srgbClr val="FFFFFF"/>
          </a:solidFill>
          <a:ln>
            <a:noFill/>
          </a:ln>
          <a:effectLst>
            <a:outerShdw blurRad="414338" rotWithShape="0" algn="bl" dir="16080000" dist="190500">
              <a:srgbClr val="3C4043">
                <a:alpha val="7843"/>
              </a:srgbClr>
            </a:outerShdw>
          </a:effectLst>
        </p:spPr>
        <p:txBody>
          <a:bodyPr anchorCtr="0" anchor="ctr" bIns="91425" lIns="0" spcFirstLastPara="1" rIns="0" wrap="square" tIns="17373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43" name="Google Shape;1243;g2aaa0752774_0_6"/>
          <p:cNvSpPr txBox="1"/>
          <p:nvPr/>
        </p:nvSpPr>
        <p:spPr>
          <a:xfrm>
            <a:off x="373975" y="1357288"/>
            <a:ext cx="3849600" cy="36816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181818"/>
                </a:solidFill>
                <a:latin typeface="Arial"/>
                <a:ea typeface="Arial"/>
                <a:cs typeface="Arial"/>
                <a:sym typeface="Arial"/>
              </a:rPr>
              <a:t>Challenge &amp; Why Neo4j:</a:t>
            </a:r>
            <a:endParaRPr b="1" i="0" sz="1300" u="none" cap="none" strike="noStrike">
              <a:solidFill>
                <a:srgbClr val="181818"/>
              </a:solidFill>
              <a:latin typeface="Arial"/>
              <a:ea typeface="Arial"/>
              <a:cs typeface="Arial"/>
              <a:sym typeface="Arial"/>
            </a:endParaRPr>
          </a:p>
          <a:p>
            <a:pPr indent="0" lvl="0" marL="0" marR="0" rtl="0" algn="l">
              <a:lnSpc>
                <a:spcPct val="120000"/>
              </a:lnSpc>
              <a:spcBef>
                <a:spcPts val="1000"/>
              </a:spcBef>
              <a:spcAft>
                <a:spcPts val="0"/>
              </a:spcAft>
              <a:buClr>
                <a:srgbClr val="000000"/>
              </a:buClr>
              <a:buSzPts val="1100"/>
              <a:buFont typeface="Arial"/>
              <a:buNone/>
            </a:pPr>
            <a:r>
              <a:rPr b="0" i="0" lang="en" sz="1100" u="none" cap="none" strike="noStrike">
                <a:solidFill>
                  <a:srgbClr val="111111"/>
                </a:solidFill>
                <a:latin typeface="Arial"/>
                <a:ea typeface="Arial"/>
                <a:cs typeface="Arial"/>
                <a:sym typeface="Arial"/>
              </a:rPr>
              <a:t>A major SEA e-commerce customer is using Neo4j Graph to develop fraud detection on vendors subsidies. The Customer is using graph to understand the relational influences of relationship to spot potential fraud with vendors rings. </a:t>
            </a:r>
            <a:endParaRPr b="0" i="0" sz="1000" u="none" cap="none" strike="noStrike">
              <a:solidFill>
                <a:srgbClr val="11111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181818"/>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400"/>
              <a:buFont typeface="Arial"/>
              <a:buNone/>
            </a:pPr>
            <a:r>
              <a:rPr b="1" i="0" lang="en" sz="1400" u="none" cap="none" strike="noStrike">
                <a:solidFill>
                  <a:srgbClr val="181818"/>
                </a:solidFill>
                <a:latin typeface="Arial"/>
                <a:ea typeface="Arial"/>
                <a:cs typeface="Arial"/>
                <a:sym typeface="Arial"/>
              </a:rPr>
              <a:t>Result:</a:t>
            </a:r>
            <a:endParaRPr b="0" i="0" sz="1000" u="none" cap="none" strike="noStrike">
              <a:solidFill>
                <a:srgbClr val="111111"/>
              </a:solidFill>
              <a:latin typeface="Arial"/>
              <a:ea typeface="Arial"/>
              <a:cs typeface="Arial"/>
              <a:sym typeface="Arial"/>
            </a:endParaRPr>
          </a:p>
          <a:p>
            <a:pPr indent="-162718" lvl="0" marL="164306" marR="0" rtl="0" algn="l">
              <a:lnSpc>
                <a:spcPct val="100000"/>
              </a:lnSpc>
              <a:spcBef>
                <a:spcPts val="1000"/>
              </a:spcBef>
              <a:spcAft>
                <a:spcPts val="0"/>
              </a:spcAft>
              <a:buClr>
                <a:srgbClr val="60A5D9"/>
              </a:buClr>
              <a:buSzPts val="1100"/>
              <a:buFont typeface="Arial"/>
              <a:buChar char="•"/>
            </a:pPr>
            <a:r>
              <a:rPr b="0" i="0" lang="en" sz="1100" u="none" cap="none" strike="noStrike">
                <a:solidFill>
                  <a:srgbClr val="111111"/>
                </a:solidFill>
                <a:latin typeface="Arial"/>
                <a:ea typeface="Arial"/>
                <a:cs typeface="Arial"/>
                <a:sym typeface="Arial"/>
              </a:rPr>
              <a:t>Merchant fraud detection in </a:t>
            </a:r>
            <a:r>
              <a:rPr b="1" i="0" lang="en" sz="1100" u="none" cap="none" strike="noStrike">
                <a:solidFill>
                  <a:srgbClr val="111111"/>
                </a:solidFill>
                <a:latin typeface="Arial"/>
                <a:ea typeface="Arial"/>
                <a:cs typeface="Arial"/>
                <a:sym typeface="Arial"/>
              </a:rPr>
              <a:t>Real-time</a:t>
            </a:r>
            <a:endParaRPr b="1" i="0" sz="1100" u="none" cap="none" strike="noStrike">
              <a:solidFill>
                <a:srgbClr val="111111"/>
              </a:solidFill>
              <a:latin typeface="Arial"/>
              <a:ea typeface="Arial"/>
              <a:cs typeface="Arial"/>
              <a:sym typeface="Arial"/>
            </a:endParaRPr>
          </a:p>
          <a:p>
            <a:pPr indent="-162718" lvl="0" marL="164306" marR="0" rtl="0" algn="l">
              <a:lnSpc>
                <a:spcPct val="100000"/>
              </a:lnSpc>
              <a:spcBef>
                <a:spcPts val="0"/>
              </a:spcBef>
              <a:spcAft>
                <a:spcPts val="0"/>
              </a:spcAft>
              <a:buClr>
                <a:srgbClr val="60A5D9"/>
              </a:buClr>
              <a:buSzPts val="1100"/>
              <a:buFont typeface="Arial"/>
              <a:buChar char="•"/>
            </a:pPr>
            <a:r>
              <a:rPr b="0" i="0" lang="en" sz="1100" u="none" cap="none" strike="noStrike">
                <a:solidFill>
                  <a:srgbClr val="111111"/>
                </a:solidFill>
                <a:latin typeface="Arial"/>
                <a:ea typeface="Arial"/>
                <a:cs typeface="Arial"/>
                <a:sym typeface="Arial"/>
              </a:rPr>
              <a:t>Detect related users </a:t>
            </a:r>
            <a:endParaRPr b="0" i="0" sz="1100" u="none" cap="none" strike="noStrike">
              <a:solidFill>
                <a:srgbClr val="111111"/>
              </a:solidFill>
              <a:latin typeface="Arial"/>
              <a:ea typeface="Arial"/>
              <a:cs typeface="Arial"/>
              <a:sym typeface="Arial"/>
            </a:endParaRPr>
          </a:p>
          <a:p>
            <a:pPr indent="-162718" lvl="0" marL="164306" marR="0" rtl="0" algn="l">
              <a:lnSpc>
                <a:spcPct val="100000"/>
              </a:lnSpc>
              <a:spcBef>
                <a:spcPts val="0"/>
              </a:spcBef>
              <a:spcAft>
                <a:spcPts val="0"/>
              </a:spcAft>
              <a:buClr>
                <a:srgbClr val="60A5D9"/>
              </a:buClr>
              <a:buSzPts val="1100"/>
              <a:buFont typeface="Arial"/>
              <a:buChar char="•"/>
            </a:pPr>
            <a:r>
              <a:rPr b="0" i="0" lang="en" sz="1100" u="none" cap="none" strike="noStrike">
                <a:solidFill>
                  <a:srgbClr val="111111"/>
                </a:solidFill>
                <a:latin typeface="Arial"/>
                <a:ea typeface="Arial"/>
                <a:cs typeface="Arial"/>
                <a:sym typeface="Arial"/>
              </a:rPr>
              <a:t>Cluster cross-buying fraud detection</a:t>
            </a:r>
            <a:r>
              <a:rPr b="0" i="0" lang="en"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244" name="Google Shape;1244;g2aaa0752774_0_6"/>
          <p:cNvPicPr preferRelativeResize="0"/>
          <p:nvPr/>
        </p:nvPicPr>
        <p:blipFill rotWithShape="1">
          <a:blip r:embed="rId4">
            <a:alphaModFix/>
          </a:blip>
          <a:srcRect b="0" l="0" r="0" t="0"/>
          <a:stretch/>
        </p:blipFill>
        <p:spPr>
          <a:xfrm>
            <a:off x="3577375" y="2431575"/>
            <a:ext cx="3358324" cy="2607325"/>
          </a:xfrm>
          <a:prstGeom prst="rect">
            <a:avLst/>
          </a:prstGeom>
          <a:noFill/>
          <a:ln>
            <a:noFill/>
          </a:ln>
        </p:spPr>
      </p:pic>
      <p:sp>
        <p:nvSpPr>
          <p:cNvPr id="1245" name="Google Shape;1245;g2aaa0752774_0_6"/>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Real-time fraud detection</a:t>
            </a:r>
            <a:endParaRPr b="0" i="0" sz="15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 </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g2a9afb23b39_0_0"/>
          <p:cNvSpPr/>
          <p:nvPr/>
        </p:nvSpPr>
        <p:spPr>
          <a:xfrm rot="10800000">
            <a:off x="178700" y="874468"/>
            <a:ext cx="2872200" cy="3979800"/>
          </a:xfrm>
          <a:prstGeom prst="round2SameRect">
            <a:avLst>
              <a:gd fmla="val 0" name="adj1"/>
              <a:gd fmla="val 12816" name="adj2"/>
            </a:avLst>
          </a:prstGeom>
          <a:solidFill>
            <a:srgbClr val="FFFFFF"/>
          </a:solidFill>
          <a:ln>
            <a:noFill/>
          </a:ln>
          <a:effectLst>
            <a:outerShdw blurRad="414338" rotWithShape="0" algn="bl" dir="16080000" dist="190500">
              <a:srgbClr val="3C4043">
                <a:alpha val="7843"/>
              </a:srgbClr>
            </a:outerShdw>
          </a:effectLst>
        </p:spPr>
        <p:txBody>
          <a:bodyPr anchorCtr="0" anchor="ctr" bIns="91425" lIns="0" spcFirstLastPara="1" rIns="0" wrap="square" tIns="17373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52" name="Google Shape;1252;g2a9afb23b39_0_0"/>
          <p:cNvSpPr txBox="1"/>
          <p:nvPr/>
        </p:nvSpPr>
        <p:spPr>
          <a:xfrm>
            <a:off x="323850" y="960268"/>
            <a:ext cx="2592300" cy="4073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Use Case</a:t>
            </a:r>
            <a:endParaRPr b="1" i="0" sz="11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Combined data (e.g. </a:t>
            </a:r>
            <a:r>
              <a:rPr b="0" i="1" lang="en" sz="1000" u="none" cap="none" strike="noStrike">
                <a:solidFill>
                  <a:schemeClr val="dk1"/>
                </a:solidFill>
                <a:latin typeface="Arial"/>
                <a:ea typeface="Arial"/>
                <a:cs typeface="Arial"/>
                <a:sym typeface="Arial"/>
              </a:rPr>
              <a:t>Structured, Semi-structured &amp; Unstructured data like Engineering drawings, design documents</a:t>
            </a:r>
            <a:r>
              <a:rPr b="0" i="0" lang="en" sz="1000" u="none" cap="none" strike="noStrike">
                <a:solidFill>
                  <a:schemeClr val="dk1"/>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from various silos to build a Knowledge Graph (KG)</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Semantic Search &amp; Conversational AI to give cognitive structure to previously dark data</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Differentiators</a:t>
            </a:r>
            <a:endParaRPr b="1" i="0" sz="11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Connected data using KG</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Ease of KG enrichment and consumption using LLM</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Neo4j’s Interoperability with the Azure ecosystem and Azure OpenAI</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Whats next</a:t>
            </a:r>
            <a:endParaRPr b="1" i="0" sz="11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Master Data Management</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Digital Twins</a:t>
            </a:r>
            <a:endParaRPr b="0" i="0" sz="1000" u="none" cap="none" strike="noStrike">
              <a:solidFill>
                <a:srgbClr val="000000"/>
              </a:solidFill>
              <a:latin typeface="Arial"/>
              <a:ea typeface="Arial"/>
              <a:cs typeface="Arial"/>
              <a:sym typeface="Arial"/>
            </a:endParaRPr>
          </a:p>
          <a:p>
            <a:pPr indent="-292100" lvl="0" marL="342900" marR="0" rtl="0" algn="l">
              <a:lnSpc>
                <a:spcPct val="115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Fraud Detection</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pic>
        <p:nvPicPr>
          <p:cNvPr id="1253" name="Google Shape;1253;g2a9afb23b39_0_0"/>
          <p:cNvPicPr preferRelativeResize="0"/>
          <p:nvPr/>
        </p:nvPicPr>
        <p:blipFill rotWithShape="1">
          <a:blip r:embed="rId3">
            <a:alphaModFix/>
          </a:blip>
          <a:srcRect b="0" l="0" r="0" t="0"/>
          <a:stretch/>
        </p:blipFill>
        <p:spPr>
          <a:xfrm>
            <a:off x="3148125" y="1300550"/>
            <a:ext cx="5876676" cy="2730000"/>
          </a:xfrm>
          <a:prstGeom prst="rect">
            <a:avLst/>
          </a:prstGeom>
          <a:noFill/>
          <a:ln>
            <a:noFill/>
          </a:ln>
        </p:spPr>
      </p:pic>
      <p:sp>
        <p:nvSpPr>
          <p:cNvPr id="1254" name="Google Shape;1254;g2a9afb23b39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Breaking down data silos</a:t>
            </a:r>
            <a:endParaRPr b="0" i="0" sz="15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 </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pic>
        <p:nvPicPr>
          <p:cNvPr id="1260" name="Google Shape;1260;g2a9afb23b39_0_9"/>
          <p:cNvPicPr preferRelativeResize="0"/>
          <p:nvPr/>
        </p:nvPicPr>
        <p:blipFill rotWithShape="1">
          <a:blip r:embed="rId3">
            <a:alphaModFix/>
          </a:blip>
          <a:srcRect b="0" l="21707" r="10793" t="0"/>
          <a:stretch/>
        </p:blipFill>
        <p:spPr>
          <a:xfrm>
            <a:off x="5471938" y="2865"/>
            <a:ext cx="3676723" cy="5143501"/>
          </a:xfrm>
          <a:prstGeom prst="rect">
            <a:avLst/>
          </a:prstGeom>
          <a:noFill/>
          <a:ln>
            <a:noFill/>
          </a:ln>
        </p:spPr>
      </p:pic>
      <p:sp>
        <p:nvSpPr>
          <p:cNvPr id="1261" name="Google Shape;1261;g2a9afb23b39_0_9"/>
          <p:cNvSpPr/>
          <p:nvPr/>
        </p:nvSpPr>
        <p:spPr>
          <a:xfrm rot="10800000">
            <a:off x="178900" y="1165800"/>
            <a:ext cx="5027700" cy="3095100"/>
          </a:xfrm>
          <a:prstGeom prst="round2SameRect">
            <a:avLst>
              <a:gd fmla="val 0" name="adj1"/>
              <a:gd fmla="val 12816" name="adj2"/>
            </a:avLst>
          </a:prstGeom>
          <a:solidFill>
            <a:srgbClr val="FFFFFF"/>
          </a:solidFill>
          <a:ln>
            <a:noFill/>
          </a:ln>
          <a:effectLst>
            <a:outerShdw blurRad="414338" rotWithShape="0" algn="bl" dir="16080000" dist="190500">
              <a:srgbClr val="3C4043">
                <a:alpha val="7843"/>
              </a:srgbClr>
            </a:outerShdw>
          </a:effectLst>
        </p:spPr>
        <p:txBody>
          <a:bodyPr anchorCtr="0" anchor="ctr" bIns="91425" lIns="0" spcFirstLastPara="1" rIns="0" wrap="square" tIns="17373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262" name="Google Shape;1262;g2a9afb23b39_0_9"/>
          <p:cNvSpPr txBox="1"/>
          <p:nvPr/>
        </p:nvSpPr>
        <p:spPr>
          <a:xfrm>
            <a:off x="436961" y="1274532"/>
            <a:ext cx="4622700" cy="3570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797979"/>
              </a:buClr>
              <a:buSzPts val="1100"/>
              <a:buFont typeface="Arial"/>
              <a:buNone/>
            </a:pPr>
            <a:r>
              <a:rPr b="1" i="0" lang="en" sz="1400" u="none" cap="none" strike="noStrike">
                <a:solidFill>
                  <a:srgbClr val="181818"/>
                </a:solidFill>
                <a:latin typeface="Arial"/>
                <a:ea typeface="Arial"/>
                <a:cs typeface="Arial"/>
                <a:sym typeface="Arial"/>
              </a:rPr>
              <a:t>Challenge:</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20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Disparate data silos in the upstream operations related to geology and geoscience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Complex Relationships and hidden connections</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Lack of Unified view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Time and human intensive process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Hallucinations </a:t>
            </a:r>
            <a:endParaRPr b="0" i="0" sz="1000" u="none" cap="none" strike="noStrike">
              <a:solidFill>
                <a:srgbClr val="181818"/>
              </a:solidFill>
              <a:latin typeface="Arial"/>
              <a:ea typeface="Arial"/>
              <a:cs typeface="Arial"/>
              <a:sym typeface="Arial"/>
            </a:endParaRPr>
          </a:p>
          <a:p>
            <a:pPr indent="0" lvl="0" marL="0" marR="0" rtl="0" algn="l">
              <a:lnSpc>
                <a:spcPct val="100000"/>
              </a:lnSpc>
              <a:spcBef>
                <a:spcPts val="900"/>
              </a:spcBef>
              <a:spcAft>
                <a:spcPts val="0"/>
              </a:spcAft>
              <a:buClr>
                <a:srgbClr val="5F6368"/>
              </a:buClr>
              <a:buSzPts val="1260"/>
              <a:buFont typeface="Noto Sans Symbols"/>
              <a:buNone/>
            </a:pPr>
            <a:r>
              <a:rPr b="1" i="0" lang="en" sz="1400" u="none" cap="none" strike="noStrike">
                <a:solidFill>
                  <a:srgbClr val="181818"/>
                </a:solidFill>
                <a:latin typeface="Arial"/>
                <a:ea typeface="Arial"/>
                <a:cs typeface="Arial"/>
                <a:sym typeface="Arial"/>
              </a:rPr>
              <a:t>Why Neo4j:</a:t>
            </a:r>
            <a:endParaRPr b="0" i="0" sz="1400" u="none" cap="none" strike="noStrike">
              <a:solidFill>
                <a:srgbClr val="181818"/>
              </a:solidFill>
              <a:latin typeface="Arial"/>
              <a:ea typeface="Arial"/>
              <a:cs typeface="Arial"/>
              <a:sym typeface="Arial"/>
            </a:endParaRPr>
          </a:p>
          <a:p>
            <a:pPr indent="-292100" lvl="0" marL="457200" marR="0" rtl="0" algn="l">
              <a:lnSpc>
                <a:spcPct val="100000"/>
              </a:lnSpc>
              <a:spcBef>
                <a:spcPts val="20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Graph Database for Enterprise Knowledge Representation</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Personalized Experiences with Enterprise Knowledge Graph</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Unlock Comprehensive Insights from Connected Data</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Complete answers during real time search and decision making</a:t>
            </a:r>
            <a:endParaRPr b="0" i="0" sz="1000" u="none" cap="none" strike="noStrike">
              <a:solidFill>
                <a:srgbClr val="181818"/>
              </a:solidFill>
              <a:latin typeface="Arial"/>
              <a:ea typeface="Arial"/>
              <a:cs typeface="Arial"/>
              <a:sym typeface="Arial"/>
            </a:endParaRPr>
          </a:p>
          <a:p>
            <a:pPr indent="0" lvl="0" marL="0" marR="0" rtl="0" algn="l">
              <a:lnSpc>
                <a:spcPct val="100000"/>
              </a:lnSpc>
              <a:spcBef>
                <a:spcPts val="900"/>
              </a:spcBef>
              <a:spcAft>
                <a:spcPts val="0"/>
              </a:spcAft>
              <a:buClr>
                <a:srgbClr val="000000"/>
              </a:buClr>
              <a:buSzPts val="1400"/>
              <a:buFont typeface="Arial"/>
              <a:buNone/>
            </a:pPr>
            <a:r>
              <a:rPr b="1" i="0" lang="en" sz="1400" u="none" cap="none" strike="noStrike">
                <a:solidFill>
                  <a:srgbClr val="181818"/>
                </a:solidFill>
                <a:latin typeface="Arial"/>
                <a:ea typeface="Arial"/>
                <a:cs typeface="Arial"/>
                <a:sym typeface="Arial"/>
              </a:rPr>
              <a:t>Result:</a:t>
            </a:r>
            <a:endParaRPr b="0" i="0" sz="1400" u="none" cap="none" strike="noStrike">
              <a:solidFill>
                <a:srgbClr val="181818"/>
              </a:solidFill>
              <a:latin typeface="Arial"/>
              <a:ea typeface="Arial"/>
              <a:cs typeface="Arial"/>
              <a:sym typeface="Arial"/>
            </a:endParaRPr>
          </a:p>
          <a:p>
            <a:pPr indent="-292100" lvl="0" marL="457200" marR="0" rtl="0" algn="l">
              <a:lnSpc>
                <a:spcPct val="100000"/>
              </a:lnSpc>
              <a:spcBef>
                <a:spcPts val="20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Reduced hallucination (i.e Grounding)</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Context-Aware Retrieval and Generation</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Streamlined Decision-Making for oil exploration</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Enhanced efficiency in exploring and analyzing geological and geoscientific information </a:t>
            </a:r>
            <a:endParaRPr b="0" i="0" sz="1000" u="none" cap="none" strike="noStrike">
              <a:solidFill>
                <a:srgbClr val="181818"/>
              </a:solidFill>
              <a:latin typeface="Arial"/>
              <a:ea typeface="Arial"/>
              <a:cs typeface="Arial"/>
              <a:sym typeface="Arial"/>
            </a:endParaRPr>
          </a:p>
          <a:p>
            <a:pPr indent="-292100" lvl="0" marL="457200" marR="0" rtl="0" algn="l">
              <a:lnSpc>
                <a:spcPct val="100000"/>
              </a:lnSpc>
              <a:spcBef>
                <a:spcPts val="0"/>
              </a:spcBef>
              <a:spcAft>
                <a:spcPts val="0"/>
              </a:spcAft>
              <a:buClr>
                <a:srgbClr val="181818"/>
              </a:buClr>
              <a:buSzPts val="1000"/>
              <a:buFont typeface="Arial"/>
              <a:buChar char="●"/>
            </a:pPr>
            <a:r>
              <a:rPr b="0" i="0" lang="en" sz="1000" u="none" cap="none" strike="noStrike">
                <a:solidFill>
                  <a:srgbClr val="181818"/>
                </a:solidFill>
                <a:latin typeface="Arial"/>
                <a:ea typeface="Arial"/>
                <a:cs typeface="Arial"/>
                <a:sym typeface="Arial"/>
              </a:rPr>
              <a:t>Optimized the quality of responses generated, providing more accurate and context-aware insights</a:t>
            </a:r>
            <a:endParaRPr b="0" i="0" sz="1000" u="none" cap="none" strike="noStrike">
              <a:solidFill>
                <a:srgbClr val="181818"/>
              </a:solidFill>
              <a:latin typeface="Arial"/>
              <a:ea typeface="Arial"/>
              <a:cs typeface="Arial"/>
              <a:sym typeface="Arial"/>
            </a:endParaRPr>
          </a:p>
        </p:txBody>
      </p:sp>
      <p:sp>
        <p:nvSpPr>
          <p:cNvPr id="1263" name="Google Shape;1263;g2a9afb23b39_0_9"/>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Selected use case:</a:t>
            </a:r>
            <a:endParaRPr b="0" i="0" sz="2300" u="none" cap="none" strike="noStrike">
              <a:solidFill>
                <a:srgbClr val="000000"/>
              </a:solidFill>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BOil Exploration, Retrieval Augmented Generation </a:t>
            </a:r>
            <a:endParaRPr sz="1500">
              <a:latin typeface="Nunito Sans ExtraBold"/>
              <a:ea typeface="Nunito Sans ExtraBold"/>
              <a:cs typeface="Nunito Sans ExtraBold"/>
              <a:sym typeface="Nunito Sans ExtraBold"/>
            </a:endParaRPr>
          </a:p>
          <a:p>
            <a:pPr indent="0" lvl="0" marL="0" marR="0" rtl="0" algn="l">
              <a:lnSpc>
                <a:spcPct val="100000"/>
              </a:lnSpc>
              <a:spcBef>
                <a:spcPts val="0"/>
              </a:spcBef>
              <a:spcAft>
                <a:spcPts val="0"/>
              </a:spcAft>
              <a:buClr>
                <a:schemeClr val="dk1"/>
              </a:buClr>
              <a:buSzPts val="1100"/>
              <a:buFont typeface="Arial"/>
              <a:buNone/>
            </a:pPr>
            <a:r>
              <a:rPr lang="en" sz="1500">
                <a:latin typeface="Nunito Sans ExtraBold"/>
                <a:ea typeface="Nunito Sans ExtraBold"/>
                <a:cs typeface="Nunito Sans ExtraBold"/>
                <a:sym typeface="Nunito Sans ExtraBold"/>
              </a:rPr>
              <a:t>(RAG)</a:t>
            </a:r>
            <a:endParaRPr b="0" i="0" sz="2300" u="none" cap="none" strike="noStrike">
              <a:solidFill>
                <a:srgbClr val="000000"/>
              </a:solidFill>
              <a:latin typeface="Nunito Sans ExtraBold"/>
              <a:ea typeface="Nunito Sans ExtraBold"/>
              <a:cs typeface="Nunito Sans ExtraBold"/>
              <a:sym typeface="Nunito Sans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g2ad33b7c398_0_11"/>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Panama Paper GenAI Demo Artefacts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g2654fe726dc_0_0"/>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1274" name="Google Shape;1274;g2654fe726dc_0_0"/>
          <p:cNvPicPr preferRelativeResize="0"/>
          <p:nvPr/>
        </p:nvPicPr>
        <p:blipFill>
          <a:blip r:embed="rId3">
            <a:alphaModFix/>
          </a:blip>
          <a:stretch>
            <a:fillRect/>
          </a:stretch>
        </p:blipFill>
        <p:spPr>
          <a:xfrm>
            <a:off x="987475" y="870775"/>
            <a:ext cx="7474499" cy="3689801"/>
          </a:xfrm>
          <a:prstGeom prst="rect">
            <a:avLst/>
          </a:prstGeom>
          <a:noFill/>
          <a:ln>
            <a:noFill/>
          </a:ln>
        </p:spPr>
      </p:pic>
      <p:sp>
        <p:nvSpPr>
          <p:cNvPr id="1275" name="Google Shape;1275;g2654fe726dc_0_0"/>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Panama Papers Demo</a:t>
            </a:r>
            <a:endParaRPr b="0" i="0" sz="2300" u="none" cap="none" strike="noStrike">
              <a:solidFill>
                <a:srgbClr val="000000"/>
              </a:solidFill>
              <a:latin typeface="Nunito Sans ExtraBold"/>
              <a:ea typeface="Nunito Sans ExtraBold"/>
              <a:cs typeface="Nunito Sans ExtraBold"/>
              <a:sym typeface="Nunito Sans ExtraBold"/>
            </a:endParaRPr>
          </a:p>
        </p:txBody>
      </p:sp>
      <p:sp>
        <p:nvSpPr>
          <p:cNvPr id="1276" name="Google Shape;1276;g2654fe726dc_0_0"/>
          <p:cNvSpPr/>
          <p:nvPr/>
        </p:nvSpPr>
        <p:spPr>
          <a:xfrm>
            <a:off x="6978000" y="1099600"/>
            <a:ext cx="1911600" cy="703200"/>
          </a:xfrm>
          <a:prstGeom prst="wedgeRoundRectCallout">
            <a:avLst>
              <a:gd fmla="val -20833" name="adj1"/>
              <a:gd fmla="val 62500" name="adj2"/>
              <a:gd fmla="val 0" name="adj3"/>
            </a:avLst>
          </a:prstGeom>
          <a:solidFill>
            <a:srgbClr val="FFE599"/>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Cypher language can also be used by technical analyst to validate results </a:t>
            </a:r>
            <a:endParaRPr sz="1000"/>
          </a:p>
        </p:txBody>
      </p:sp>
      <p:sp>
        <p:nvSpPr>
          <p:cNvPr id="1277" name="Google Shape;1277;g2654fe726dc_0_0"/>
          <p:cNvSpPr/>
          <p:nvPr/>
        </p:nvSpPr>
        <p:spPr>
          <a:xfrm>
            <a:off x="5583200" y="2841650"/>
            <a:ext cx="2003400" cy="913200"/>
          </a:xfrm>
          <a:prstGeom prst="wedgeRoundRectCallout">
            <a:avLst>
              <a:gd fmla="val -56544" name="adj1"/>
              <a:gd fmla="val -20417" name="adj2"/>
              <a:gd fmla="val 0" name="adj3"/>
            </a:avLst>
          </a:prstGeom>
          <a:solidFill>
            <a:srgbClr val="FFE599"/>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Leveraging Azure OpenAI GPT 4.0 - Prompt and A</a:t>
            </a:r>
            <a:r>
              <a:rPr lang="en" sz="1000"/>
              <a:t>nswers</a:t>
            </a:r>
            <a:r>
              <a:rPr lang="en" sz="1000"/>
              <a:t>. However, Amazon Bedrock (AWS) LLMs can also be used</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g2654fe726dc_0_6"/>
          <p:cNvSpPr txBox="1"/>
          <p:nvPr>
            <p:ph idx="12" type="sldNum"/>
          </p:nvPr>
        </p:nvSpPr>
        <p:spPr>
          <a:xfrm>
            <a:off x="28" y="4736024"/>
            <a:ext cx="348600" cy="393600"/>
          </a:xfrm>
          <a:prstGeom prst="rect">
            <a:avLst/>
          </a:prstGeom>
        </p:spPr>
        <p:txBody>
          <a:bodyPr anchorCtr="0" anchor="ctr" bIns="0" lIns="0" spcFirstLastPara="1" rIns="0" wrap="square" tIns="0">
            <a:norm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1283" name="Google Shape;1283;g2654fe726dc_0_6"/>
          <p:cNvPicPr preferRelativeResize="0"/>
          <p:nvPr/>
        </p:nvPicPr>
        <p:blipFill>
          <a:blip r:embed="rId3">
            <a:alphaModFix/>
          </a:blip>
          <a:stretch>
            <a:fillRect/>
          </a:stretch>
        </p:blipFill>
        <p:spPr>
          <a:xfrm>
            <a:off x="295588" y="595801"/>
            <a:ext cx="8552827" cy="4268051"/>
          </a:xfrm>
          <a:prstGeom prst="rect">
            <a:avLst/>
          </a:prstGeom>
          <a:noFill/>
          <a:ln>
            <a:noFill/>
          </a:ln>
        </p:spPr>
      </p:pic>
      <p:sp>
        <p:nvSpPr>
          <p:cNvPr id="1284" name="Google Shape;1284;g2654fe726dc_0_6"/>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Panama Papers Demo</a:t>
            </a:r>
            <a:endParaRPr b="0" i="0" sz="2300" u="none" cap="none" strike="noStrike">
              <a:solidFill>
                <a:srgbClr val="000000"/>
              </a:solidFill>
              <a:latin typeface="Nunito Sans ExtraBold"/>
              <a:ea typeface="Nunito Sans ExtraBold"/>
              <a:cs typeface="Nunito Sans ExtraBold"/>
              <a:sym typeface="Nunito Sans ExtraBold"/>
            </a:endParaRPr>
          </a:p>
        </p:txBody>
      </p:sp>
      <p:sp>
        <p:nvSpPr>
          <p:cNvPr id="1285" name="Google Shape;1285;g2654fe726dc_0_6"/>
          <p:cNvSpPr/>
          <p:nvPr/>
        </p:nvSpPr>
        <p:spPr>
          <a:xfrm>
            <a:off x="5349225" y="1288200"/>
            <a:ext cx="1911600" cy="703200"/>
          </a:xfrm>
          <a:prstGeom prst="wedgeRoundRectCallout">
            <a:avLst>
              <a:gd fmla="val -20833" name="adj1"/>
              <a:gd fmla="val 62500" name="adj2"/>
              <a:gd fmla="val 0" name="adj3"/>
            </a:avLst>
          </a:prstGeom>
          <a:solidFill>
            <a:srgbClr val="FFE599"/>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This is how graph visualization looks like. From here we can see the relationships of the entities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3"/>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Industry Trends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3" name="Shape 743"/>
        <p:cNvGrpSpPr/>
        <p:nvPr/>
      </p:nvGrpSpPr>
      <p:grpSpPr>
        <a:xfrm>
          <a:off x="0" y="0"/>
          <a:ext cx="0" cy="0"/>
          <a:chOff x="0" y="0"/>
          <a:chExt cx="0" cy="0"/>
        </a:xfrm>
      </p:grpSpPr>
      <p:sp>
        <p:nvSpPr>
          <p:cNvPr id="744" name="Google Shape;744;p429"/>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FFFFFF"/>
                </a:solidFill>
                <a:latin typeface="Arial"/>
                <a:ea typeface="Arial"/>
                <a:cs typeface="Arial"/>
                <a:sym typeface="Arial"/>
              </a:rPr>
              <a:t>‹#›</a:t>
            </a:fld>
            <a:endParaRPr b="0" i="0" sz="800" u="none" cap="none" strike="noStrike">
              <a:solidFill>
                <a:srgbClr val="FFFFFF"/>
              </a:solidFill>
              <a:latin typeface="Arial"/>
              <a:ea typeface="Arial"/>
              <a:cs typeface="Arial"/>
              <a:sym typeface="Arial"/>
            </a:endParaRPr>
          </a:p>
        </p:txBody>
      </p:sp>
      <p:sp>
        <p:nvSpPr>
          <p:cNvPr id="745" name="Google Shape;745;p429"/>
          <p:cNvSpPr txBox="1"/>
          <p:nvPr/>
        </p:nvSpPr>
        <p:spPr>
          <a:xfrm>
            <a:off x="520950" y="1878150"/>
            <a:ext cx="8102100" cy="35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3400"/>
              <a:buFont typeface="Arial"/>
              <a:buNone/>
            </a:pPr>
            <a:r>
              <a:rPr b="0" i="0" lang="en" sz="3400" u="none" cap="none" strike="noStrike">
                <a:solidFill>
                  <a:srgbClr val="000000"/>
                </a:solidFill>
                <a:latin typeface="Nunito Sans ExtraBold"/>
                <a:ea typeface="Nunito Sans ExtraBold"/>
                <a:cs typeface="Nunito Sans ExtraBold"/>
                <a:sym typeface="Nunito Sans ExtraBold"/>
              </a:rPr>
              <a:t>By 2025, </a:t>
            </a:r>
            <a:r>
              <a:rPr b="0" i="0" lang="en" sz="3400" u="none" cap="none" strike="noStrike">
                <a:solidFill>
                  <a:srgbClr val="018BFF"/>
                </a:solidFill>
                <a:latin typeface="Nunito Sans ExtraBold"/>
                <a:ea typeface="Nunito Sans ExtraBold"/>
                <a:cs typeface="Nunito Sans ExtraBold"/>
                <a:sym typeface="Nunito Sans ExtraBold"/>
              </a:rPr>
              <a:t>graph</a:t>
            </a:r>
            <a:r>
              <a:rPr b="0" i="0" lang="en" sz="3400" u="none" cap="none" strike="noStrike">
                <a:solidFill>
                  <a:srgbClr val="FFFFFF"/>
                </a:solidFill>
                <a:latin typeface="Nunito Sans ExtraBold"/>
                <a:ea typeface="Nunito Sans ExtraBold"/>
                <a:cs typeface="Nunito Sans ExtraBold"/>
                <a:sym typeface="Nunito Sans ExtraBold"/>
              </a:rPr>
              <a:t> </a:t>
            </a:r>
            <a:r>
              <a:rPr b="0" i="0" lang="en" sz="3400" u="none" cap="none" strike="noStrike">
                <a:solidFill>
                  <a:srgbClr val="000000"/>
                </a:solidFill>
                <a:latin typeface="Nunito Sans ExtraBold"/>
                <a:ea typeface="Nunito Sans ExtraBold"/>
                <a:cs typeface="Nunito Sans ExtraBold"/>
                <a:sym typeface="Nunito Sans ExtraBold"/>
              </a:rPr>
              <a:t>will be </a:t>
            </a:r>
            <a:br>
              <a:rPr b="0" i="0" lang="en" sz="3400" u="none" cap="none" strike="noStrike">
                <a:solidFill>
                  <a:srgbClr val="000000"/>
                </a:solidFill>
                <a:latin typeface="Nunito Sans ExtraBold"/>
                <a:ea typeface="Nunito Sans ExtraBold"/>
                <a:cs typeface="Nunito Sans ExtraBold"/>
                <a:sym typeface="Nunito Sans ExtraBold"/>
              </a:rPr>
            </a:br>
            <a:r>
              <a:rPr b="0" i="0" lang="en" sz="3400" u="none" cap="none" strike="noStrike">
                <a:solidFill>
                  <a:srgbClr val="000000"/>
                </a:solidFill>
                <a:latin typeface="Nunito Sans ExtraBold"/>
                <a:ea typeface="Nunito Sans ExtraBold"/>
                <a:cs typeface="Nunito Sans ExtraBold"/>
                <a:sym typeface="Nunito Sans ExtraBold"/>
              </a:rPr>
              <a:t>used in 80% of data and </a:t>
            </a:r>
            <a:br>
              <a:rPr b="0" i="0" lang="en" sz="3400" u="none" cap="none" strike="noStrike">
                <a:solidFill>
                  <a:srgbClr val="000000"/>
                </a:solidFill>
                <a:latin typeface="Nunito Sans ExtraBold"/>
                <a:ea typeface="Nunito Sans ExtraBold"/>
                <a:cs typeface="Nunito Sans ExtraBold"/>
                <a:sym typeface="Nunito Sans ExtraBold"/>
              </a:rPr>
            </a:br>
            <a:r>
              <a:rPr b="0" i="0" lang="en" sz="3400" u="none" cap="none" strike="noStrike">
                <a:solidFill>
                  <a:srgbClr val="000000"/>
                </a:solidFill>
                <a:latin typeface="Nunito Sans ExtraBold"/>
                <a:ea typeface="Nunito Sans ExtraBold"/>
                <a:cs typeface="Nunito Sans ExtraBold"/>
                <a:sym typeface="Nunito Sans ExtraBold"/>
              </a:rPr>
              <a:t>analytics innovations</a:t>
            </a:r>
            <a:endParaRPr b="0" i="0" sz="3400" u="none" cap="none" strike="noStrike">
              <a:solidFill>
                <a:srgbClr val="000000"/>
              </a:solidFill>
              <a:latin typeface="Nunito Sans ExtraBold"/>
              <a:ea typeface="Nunito Sans ExtraBold"/>
              <a:cs typeface="Nunito Sans ExtraBold"/>
              <a:sym typeface="Nunito Sans ExtraBold"/>
            </a:endParaRPr>
          </a:p>
        </p:txBody>
      </p:sp>
      <p:pic>
        <p:nvPicPr>
          <p:cNvPr id="746" name="Google Shape;746;p429"/>
          <p:cNvPicPr preferRelativeResize="0"/>
          <p:nvPr/>
        </p:nvPicPr>
        <p:blipFill rotWithShape="1">
          <a:blip r:embed="rId3">
            <a:alphaModFix/>
          </a:blip>
          <a:srcRect b="0" l="0" r="0" t="0"/>
          <a:stretch/>
        </p:blipFill>
        <p:spPr>
          <a:xfrm>
            <a:off x="8447450" y="4825113"/>
            <a:ext cx="548641" cy="205819"/>
          </a:xfrm>
          <a:prstGeom prst="rect">
            <a:avLst/>
          </a:prstGeom>
          <a:noFill/>
          <a:ln>
            <a:noFill/>
          </a:ln>
        </p:spPr>
      </p:pic>
      <p:pic>
        <p:nvPicPr>
          <p:cNvPr id="747" name="Google Shape;747;p429"/>
          <p:cNvPicPr preferRelativeResize="0"/>
          <p:nvPr/>
        </p:nvPicPr>
        <p:blipFill rotWithShape="1">
          <a:blip r:embed="rId4">
            <a:alphaModFix amt="50000"/>
          </a:blip>
          <a:srcRect b="0" l="0" r="0" t="0"/>
          <a:stretch/>
        </p:blipFill>
        <p:spPr>
          <a:xfrm>
            <a:off x="5063925" y="2531025"/>
            <a:ext cx="4807542" cy="2598599"/>
          </a:xfrm>
          <a:prstGeom prst="rect">
            <a:avLst/>
          </a:prstGeom>
          <a:noFill/>
          <a:ln>
            <a:noFill/>
          </a:ln>
        </p:spPr>
      </p:pic>
      <p:pic>
        <p:nvPicPr>
          <p:cNvPr id="748" name="Google Shape;748;p429"/>
          <p:cNvPicPr preferRelativeResize="0"/>
          <p:nvPr/>
        </p:nvPicPr>
        <p:blipFill rotWithShape="1">
          <a:blip r:embed="rId5">
            <a:alphaModFix/>
          </a:blip>
          <a:srcRect b="0" l="0" r="0" t="0"/>
          <a:stretch/>
        </p:blipFill>
        <p:spPr>
          <a:xfrm>
            <a:off x="4255150" y="1167451"/>
            <a:ext cx="460428" cy="358500"/>
          </a:xfrm>
          <a:prstGeom prst="rect">
            <a:avLst/>
          </a:prstGeom>
          <a:noFill/>
          <a:ln>
            <a:noFill/>
          </a:ln>
        </p:spPr>
      </p:pic>
      <p:pic>
        <p:nvPicPr>
          <p:cNvPr id="749" name="Google Shape;749;p429"/>
          <p:cNvPicPr preferRelativeResize="0"/>
          <p:nvPr/>
        </p:nvPicPr>
        <p:blipFill rotWithShape="1">
          <a:blip r:embed="rId4">
            <a:alphaModFix amt="60000"/>
          </a:blip>
          <a:srcRect b="0" l="0" r="0" t="0"/>
          <a:stretch/>
        </p:blipFill>
        <p:spPr>
          <a:xfrm>
            <a:off x="-478125" y="-628725"/>
            <a:ext cx="4807542" cy="2598599"/>
          </a:xfrm>
          <a:prstGeom prst="rect">
            <a:avLst/>
          </a:prstGeom>
          <a:noFill/>
          <a:ln>
            <a:noFill/>
          </a:ln>
        </p:spPr>
      </p:pic>
      <p:pic>
        <p:nvPicPr>
          <p:cNvPr id="750" name="Google Shape;750;p429"/>
          <p:cNvPicPr preferRelativeResize="0"/>
          <p:nvPr/>
        </p:nvPicPr>
        <p:blipFill rotWithShape="1">
          <a:blip r:embed="rId6">
            <a:alphaModFix/>
          </a:blip>
          <a:srcRect b="0" l="0" r="0" t="0"/>
          <a:stretch/>
        </p:blipFill>
        <p:spPr>
          <a:xfrm>
            <a:off x="8447450" y="4825113"/>
            <a:ext cx="548641" cy="205819"/>
          </a:xfrm>
          <a:prstGeom prst="rect">
            <a:avLst/>
          </a:prstGeom>
          <a:noFill/>
          <a:ln>
            <a:noFill/>
          </a:ln>
        </p:spPr>
      </p:pic>
      <p:pic>
        <p:nvPicPr>
          <p:cNvPr id="751" name="Google Shape;751;p429"/>
          <p:cNvPicPr preferRelativeResize="0"/>
          <p:nvPr/>
        </p:nvPicPr>
        <p:blipFill rotWithShape="1">
          <a:blip r:embed="rId7">
            <a:alphaModFix/>
          </a:blip>
          <a:srcRect b="0" l="0" r="0" t="0"/>
          <a:stretch/>
        </p:blipFill>
        <p:spPr>
          <a:xfrm>
            <a:off x="4124879" y="3548600"/>
            <a:ext cx="894242" cy="20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264921337a6_0_28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pic>
        <p:nvPicPr>
          <p:cNvPr id="757" name="Google Shape;757;g264921337a6_0_282"/>
          <p:cNvPicPr preferRelativeResize="0"/>
          <p:nvPr/>
        </p:nvPicPr>
        <p:blipFill rotWithShape="1">
          <a:blip r:embed="rId3">
            <a:alphaModFix/>
          </a:blip>
          <a:srcRect b="0" l="0" r="0" t="0"/>
          <a:stretch/>
        </p:blipFill>
        <p:spPr>
          <a:xfrm>
            <a:off x="5182200" y="962675"/>
            <a:ext cx="3479251" cy="3685033"/>
          </a:xfrm>
          <a:prstGeom prst="rect">
            <a:avLst/>
          </a:prstGeom>
          <a:noFill/>
          <a:ln>
            <a:noFill/>
          </a:ln>
        </p:spPr>
      </p:pic>
      <p:sp>
        <p:nvSpPr>
          <p:cNvPr id="758" name="Google Shape;758;g264921337a6_0_282"/>
          <p:cNvSpPr txBox="1"/>
          <p:nvPr/>
        </p:nvSpPr>
        <p:spPr>
          <a:xfrm>
            <a:off x="348625" y="2775625"/>
            <a:ext cx="4762200" cy="11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ublic Sans Light"/>
                <a:ea typeface="Public Sans Light"/>
                <a:cs typeface="Public Sans Light"/>
                <a:sym typeface="Public Sans Light"/>
              </a:rPr>
              <a:t>Gartner, Magic Quadrant for Cloud Database Management Systems, 18  December 2023, Adam Ronthal et.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ublic Sans Light"/>
                <a:ea typeface="Public Sans Light"/>
                <a:cs typeface="Public Sans Light"/>
                <a:sym typeface="Public Sans Light"/>
              </a:rPr>
              <a:t>GARTNER is a registered trademark and service mark of Gartner, Inc. and/or its affiliates in the U.S. and internationally, MAGIC QUADRANT is a registered trademark of Gartner, Inc. and/or its affiliates and are used herein with permission. All rights reserved.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Public Sans Light"/>
                <a:ea typeface="Public Sans Light"/>
                <a:cs typeface="Public Sans Light"/>
                <a:sym typeface="Public Sans Light"/>
              </a:rPr>
              <a:t>Gartner does not endorse any vendor, product or service depicted in this content nor makes any warranties, expressed or implied, with respect to this content, about its accuracy or completeness, including any warranties of merchantability or fitness for a particular purpose. This graphic was published by Gartner, Inc. as part of a larger research document and should be evaluated in the context of the entire document. The Gartner document is available upon request from Neo4j.</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ublic Sans Light"/>
              <a:ea typeface="Public Sans Light"/>
              <a:cs typeface="Public Sans Light"/>
              <a:sym typeface="Public Sans Light"/>
            </a:endParaRPr>
          </a:p>
        </p:txBody>
      </p:sp>
      <p:sp>
        <p:nvSpPr>
          <p:cNvPr id="759" name="Google Shape;759;g264921337a6_0_282"/>
          <p:cNvSpPr txBox="1"/>
          <p:nvPr>
            <p:ph idx="1" type="body"/>
          </p:nvPr>
        </p:nvSpPr>
        <p:spPr>
          <a:xfrm>
            <a:off x="348625" y="994213"/>
            <a:ext cx="4506000" cy="178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Open Sans"/>
                <a:ea typeface="Open Sans"/>
                <a:cs typeface="Open Sans"/>
                <a:sym typeface="Open Sans"/>
              </a:rPr>
              <a:t>Neo4j </a:t>
            </a:r>
            <a:r>
              <a:rPr b="0" i="0" lang="en" sz="2200" u="none" cap="none" strike="noStrike">
                <a:solidFill>
                  <a:srgbClr val="000000"/>
                </a:solidFill>
                <a:latin typeface="Open Sans"/>
                <a:ea typeface="Open Sans"/>
                <a:cs typeface="Open Sans"/>
                <a:sym typeface="Open Sans"/>
              </a:rPr>
              <a:t>Named a Visionary in December 2023 Gartner</a:t>
            </a:r>
            <a:r>
              <a:rPr b="0" i="0" lang="en" sz="2200" u="none" cap="none" strike="noStrike">
                <a:solidFill>
                  <a:schemeClr val="dk1"/>
                </a:solidFill>
                <a:latin typeface="Open Sans"/>
                <a:ea typeface="Open Sans"/>
                <a:cs typeface="Open Sans"/>
                <a:sym typeface="Open Sans"/>
              </a:rPr>
              <a:t>®</a:t>
            </a:r>
            <a:r>
              <a:rPr b="0" i="0" lang="en" sz="2200" u="none" cap="none" strike="noStrike">
                <a:solidFill>
                  <a:srgbClr val="000000"/>
                </a:solidFill>
                <a:latin typeface="Open Sans"/>
                <a:ea typeface="Open Sans"/>
                <a:cs typeface="Open Sans"/>
                <a:sym typeface="Open Sans"/>
              </a:rPr>
              <a:t> Magic Quadrant™ </a:t>
            </a:r>
            <a:r>
              <a:rPr b="0" i="0" lang="en" sz="2200" u="none" cap="none" strike="noStrike">
                <a:solidFill>
                  <a:srgbClr val="000000"/>
                </a:solidFill>
                <a:latin typeface="Open Sans"/>
                <a:ea typeface="Open Sans"/>
                <a:cs typeface="Open Sans"/>
                <a:sym typeface="Open Sans"/>
                <a:extLst>
                  <a:ext uri="http://customooxmlschemas.google.com/">
                    <go:slidesCustomData xmlns:go="http://customooxmlschemas.google.com/" textRoundtripDataId="0"/>
                  </a:ext>
                </a:extLst>
              </a:rPr>
              <a:t>for Cloud Database Management Systems </a:t>
            </a:r>
            <a:endParaRPr b="0" i="0" sz="2200" u="none" cap="none" strike="noStrike">
              <a:solidFill>
                <a:srgbClr val="000000"/>
              </a:solidFill>
              <a:latin typeface="Open Sans"/>
              <a:ea typeface="Open Sans"/>
              <a:cs typeface="Open Sans"/>
              <a:sym typeface="Open Sans"/>
            </a:endParaRPr>
          </a:p>
        </p:txBody>
      </p:sp>
      <p:sp>
        <p:nvSpPr>
          <p:cNvPr id="760" name="Google Shape;760;g264921337a6_0_282"/>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chemeClr val="dk1"/>
                </a:solidFill>
                <a:latin typeface="Nunito Sans ExtraBold"/>
                <a:ea typeface="Nunito Sans ExtraBold"/>
                <a:cs typeface="Nunito Sans ExtraBold"/>
                <a:sym typeface="Nunito Sans ExtraBold"/>
              </a:rPr>
              <a:t>Q4 2023 Gartner Magic Quadrant for</a:t>
            </a:r>
            <a:r>
              <a:rPr b="0" i="0" lang="en" sz="2700" u="none" cap="none" strike="noStrike">
                <a:solidFill>
                  <a:schemeClr val="dk1"/>
                </a:solidFill>
                <a:latin typeface="Public Sans SemiBold"/>
                <a:ea typeface="Public Sans SemiBold"/>
                <a:cs typeface="Public Sans SemiBold"/>
                <a:sym typeface="Public Sans SemiBold"/>
              </a:rPr>
              <a:t> </a:t>
            </a:r>
            <a:r>
              <a:rPr b="0" i="0" lang="en" sz="2300" u="none" cap="none" strike="noStrike">
                <a:solidFill>
                  <a:schemeClr val="dk2"/>
                </a:solidFill>
                <a:latin typeface="Nunito Sans ExtraBold"/>
                <a:ea typeface="Nunito Sans ExtraBold"/>
                <a:cs typeface="Nunito Sans ExtraBold"/>
                <a:sym typeface="Nunito Sans ExtraBold"/>
              </a:rPr>
              <a:t>Cloud DBMS</a:t>
            </a:r>
            <a:endParaRPr b="0" i="0" sz="2300" u="none" cap="none" strike="noStrike">
              <a:solidFill>
                <a:schemeClr val="dk1"/>
              </a:solidFill>
              <a:latin typeface="Nunito Sans ExtraBold"/>
              <a:ea typeface="Nunito Sans ExtraBold"/>
              <a:cs typeface="Nunito Sans ExtraBold"/>
              <a:sym typeface="Nunito Sans ExtraBold"/>
            </a:endParaRPr>
          </a:p>
        </p:txBody>
      </p:sp>
      <p:sp>
        <p:nvSpPr>
          <p:cNvPr id="761" name="Google Shape;761;g264921337a6_0_282"/>
          <p:cNvSpPr/>
          <p:nvPr/>
        </p:nvSpPr>
        <p:spPr>
          <a:xfrm>
            <a:off x="6883700" y="3403275"/>
            <a:ext cx="154200" cy="139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32"/>
          <p:cNvSpPr txBox="1"/>
          <p:nvPr>
            <p:ph idx="12" type="sldNum"/>
          </p:nvPr>
        </p:nvSpPr>
        <p:spPr>
          <a:xfrm>
            <a:off x="28" y="4736024"/>
            <a:ext cx="348600" cy="3936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67" name="Google Shape;767;p432"/>
          <p:cNvSpPr txBox="1"/>
          <p:nvPr/>
        </p:nvSpPr>
        <p:spPr>
          <a:xfrm>
            <a:off x="1096875" y="660000"/>
            <a:ext cx="7351200" cy="2815500"/>
          </a:xfrm>
          <a:prstGeom prst="rect">
            <a:avLst/>
          </a:prstGeom>
          <a:solidFill>
            <a:srgbClr val="018B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1" i="0" sz="2900" u="none" cap="none" strike="noStrike">
              <a:solidFill>
                <a:srgbClr val="FFFFFF"/>
              </a:solidFill>
              <a:latin typeface="Arial"/>
              <a:ea typeface="Arial"/>
              <a:cs typeface="Arial"/>
              <a:sym typeface="Arial"/>
            </a:endParaRPr>
          </a:p>
        </p:txBody>
      </p:sp>
      <p:sp>
        <p:nvSpPr>
          <p:cNvPr id="768" name="Google Shape;768;p432"/>
          <p:cNvSpPr txBox="1"/>
          <p:nvPr/>
        </p:nvSpPr>
        <p:spPr>
          <a:xfrm>
            <a:off x="944475" y="507600"/>
            <a:ext cx="7351200" cy="2815500"/>
          </a:xfrm>
          <a:prstGeom prst="rect">
            <a:avLst/>
          </a:prstGeom>
          <a:solidFill>
            <a:srgbClr val="ED1253"/>
          </a:solidFill>
          <a:ln cap="flat" cmpd="sng" w="9525">
            <a:solidFill>
              <a:srgbClr val="ED125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900"/>
              <a:buFont typeface="Arial"/>
              <a:buNone/>
            </a:pPr>
            <a:r>
              <a:t/>
            </a:r>
            <a:endParaRPr b="1" i="0" sz="2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900"/>
              <a:buFont typeface="Arial"/>
              <a:buNone/>
            </a:pPr>
            <a:r>
              <a:rPr b="1" i="0" lang="en" sz="2900" u="none" cap="none" strike="noStrike">
                <a:solidFill>
                  <a:srgbClr val="FFFFFF"/>
                </a:solidFill>
                <a:latin typeface="Arial"/>
                <a:ea typeface="Arial"/>
                <a:cs typeface="Arial"/>
                <a:sym typeface="Arial"/>
              </a:rPr>
              <a:t>          is honoured to be awarded the GovTech DSAI Bulk Tender GVT(T)20005 in May 2021 as the </a:t>
            </a:r>
            <a:r>
              <a:rPr b="1" i="0" lang="en" sz="2900" u="sng" cap="none" strike="noStrike">
                <a:solidFill>
                  <a:srgbClr val="FFFFFF"/>
                </a:solidFill>
                <a:latin typeface="Arial"/>
                <a:ea typeface="Arial"/>
                <a:cs typeface="Arial"/>
                <a:sym typeface="Arial"/>
              </a:rPr>
              <a:t>only</a:t>
            </a:r>
            <a:r>
              <a:rPr b="1" i="0" lang="en" sz="2900" u="none" cap="none" strike="noStrike">
                <a:solidFill>
                  <a:srgbClr val="FFFFFF"/>
                </a:solidFill>
                <a:latin typeface="Arial"/>
                <a:ea typeface="Arial"/>
                <a:cs typeface="Arial"/>
                <a:sym typeface="Arial"/>
              </a:rPr>
              <a:t> </a:t>
            </a:r>
            <a:endParaRPr b="1" i="0" sz="29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900"/>
              <a:buFont typeface="Arial"/>
              <a:buNone/>
            </a:pPr>
            <a:r>
              <a:rPr b="1" i="0" lang="en" sz="2900" u="none" cap="none" strike="noStrike">
                <a:solidFill>
                  <a:srgbClr val="FFFFFF"/>
                </a:solidFill>
                <a:latin typeface="Arial"/>
                <a:ea typeface="Arial"/>
                <a:cs typeface="Arial"/>
                <a:sym typeface="Arial"/>
              </a:rPr>
              <a:t>Graph Data Platform vendor</a:t>
            </a:r>
            <a:endParaRPr b="1" i="0" sz="2900" u="none" cap="none" strike="noStrike">
              <a:solidFill>
                <a:srgbClr val="FFFFFF"/>
              </a:solidFill>
              <a:latin typeface="Arial"/>
              <a:ea typeface="Arial"/>
              <a:cs typeface="Arial"/>
              <a:sym typeface="Arial"/>
            </a:endParaRPr>
          </a:p>
        </p:txBody>
      </p:sp>
      <p:pic>
        <p:nvPicPr>
          <p:cNvPr descr="The Digital Academy by GovTech Singapore" id="769" name="Google Shape;769;p432"/>
          <p:cNvPicPr preferRelativeResize="0"/>
          <p:nvPr/>
        </p:nvPicPr>
        <p:blipFill rotWithShape="1">
          <a:blip r:embed="rId3">
            <a:alphaModFix/>
          </a:blip>
          <a:srcRect b="0" l="0" r="0" t="0"/>
          <a:stretch/>
        </p:blipFill>
        <p:spPr>
          <a:xfrm>
            <a:off x="5892127" y="3566961"/>
            <a:ext cx="2403550" cy="989700"/>
          </a:xfrm>
          <a:prstGeom prst="rect">
            <a:avLst/>
          </a:prstGeom>
          <a:noFill/>
          <a:ln>
            <a:noFill/>
          </a:ln>
        </p:spPr>
      </p:pic>
      <p:pic>
        <p:nvPicPr>
          <p:cNvPr id="770" name="Google Shape;770;p432"/>
          <p:cNvPicPr preferRelativeResize="0"/>
          <p:nvPr/>
        </p:nvPicPr>
        <p:blipFill rotWithShape="1">
          <a:blip r:embed="rId4">
            <a:alphaModFix/>
          </a:blip>
          <a:srcRect b="0" l="0" r="0" t="0"/>
          <a:stretch/>
        </p:blipFill>
        <p:spPr>
          <a:xfrm>
            <a:off x="1511425" y="3542324"/>
            <a:ext cx="1791226" cy="1038950"/>
          </a:xfrm>
          <a:prstGeom prst="rect">
            <a:avLst/>
          </a:prstGeom>
          <a:noFill/>
          <a:ln>
            <a:noFill/>
          </a:ln>
        </p:spPr>
      </p:pic>
      <p:grpSp>
        <p:nvGrpSpPr>
          <p:cNvPr id="771" name="Google Shape;771;p432"/>
          <p:cNvGrpSpPr/>
          <p:nvPr/>
        </p:nvGrpSpPr>
        <p:grpSpPr>
          <a:xfrm>
            <a:off x="1020131" y="1028778"/>
            <a:ext cx="1335237" cy="445884"/>
            <a:chOff x="238125" y="1670525"/>
            <a:chExt cx="7113675" cy="2340600"/>
          </a:xfrm>
        </p:grpSpPr>
        <p:sp>
          <p:nvSpPr>
            <p:cNvPr id="772" name="Google Shape;772;p432"/>
            <p:cNvSpPr/>
            <p:nvPr/>
          </p:nvSpPr>
          <p:spPr>
            <a:xfrm>
              <a:off x="238125" y="1670525"/>
              <a:ext cx="7113675" cy="2340600"/>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rgbClr val="0140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32"/>
            <p:cNvSpPr/>
            <p:nvPr/>
          </p:nvSpPr>
          <p:spPr>
            <a:xfrm>
              <a:off x="973050" y="1979175"/>
              <a:ext cx="6289325" cy="2001050"/>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Company Profile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grpSp>
        <p:nvGrpSpPr>
          <p:cNvPr id="783" name="Google Shape;783;g2652c3dd1f4_0_3"/>
          <p:cNvGrpSpPr/>
          <p:nvPr/>
        </p:nvGrpSpPr>
        <p:grpSpPr>
          <a:xfrm>
            <a:off x="343183" y="3086081"/>
            <a:ext cx="3136370" cy="1734394"/>
            <a:chOff x="2440800" y="1739000"/>
            <a:chExt cx="3477900" cy="1816500"/>
          </a:xfrm>
        </p:grpSpPr>
        <p:sp>
          <p:nvSpPr>
            <p:cNvPr id="784" name="Google Shape;784;g2652c3dd1f4_0_3"/>
            <p:cNvSpPr/>
            <p:nvPr/>
          </p:nvSpPr>
          <p:spPr>
            <a:xfrm>
              <a:off x="2440800" y="1739000"/>
              <a:ext cx="3477900" cy="1816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g2652c3dd1f4_0_3"/>
            <p:cNvPicPr preferRelativeResize="0"/>
            <p:nvPr/>
          </p:nvPicPr>
          <p:blipFill rotWithShape="1">
            <a:blip r:embed="rId3">
              <a:alphaModFix/>
            </a:blip>
            <a:srcRect b="0" l="6864" r="0" t="0"/>
            <a:stretch/>
          </p:blipFill>
          <p:spPr>
            <a:xfrm>
              <a:off x="2549450" y="1802986"/>
              <a:ext cx="1114215" cy="407296"/>
            </a:xfrm>
            <a:prstGeom prst="rect">
              <a:avLst/>
            </a:prstGeom>
            <a:noFill/>
            <a:ln>
              <a:noFill/>
            </a:ln>
          </p:spPr>
        </p:pic>
        <p:pic>
          <p:nvPicPr>
            <p:cNvPr id="786" name="Google Shape;786;g2652c3dd1f4_0_3"/>
            <p:cNvPicPr preferRelativeResize="0"/>
            <p:nvPr/>
          </p:nvPicPr>
          <p:blipFill rotWithShape="1">
            <a:blip r:embed="rId4">
              <a:alphaModFix/>
            </a:blip>
            <a:srcRect b="7256" l="14232" r="11167" t="9617"/>
            <a:stretch/>
          </p:blipFill>
          <p:spPr>
            <a:xfrm>
              <a:off x="3504768" y="2423642"/>
              <a:ext cx="464294" cy="537792"/>
            </a:xfrm>
            <a:prstGeom prst="rect">
              <a:avLst/>
            </a:prstGeom>
            <a:noFill/>
            <a:ln>
              <a:noFill/>
            </a:ln>
          </p:spPr>
        </p:pic>
        <p:pic>
          <p:nvPicPr>
            <p:cNvPr id="787" name="Google Shape;787;g2652c3dd1f4_0_3"/>
            <p:cNvPicPr preferRelativeResize="0"/>
            <p:nvPr/>
          </p:nvPicPr>
          <p:blipFill rotWithShape="1">
            <a:blip r:embed="rId5">
              <a:alphaModFix/>
            </a:blip>
            <a:srcRect b="0" l="0" r="0" t="0"/>
            <a:stretch/>
          </p:blipFill>
          <p:spPr>
            <a:xfrm>
              <a:off x="4293388" y="2255244"/>
              <a:ext cx="1156188" cy="471125"/>
            </a:xfrm>
            <a:prstGeom prst="rect">
              <a:avLst/>
            </a:prstGeom>
            <a:noFill/>
            <a:ln>
              <a:noFill/>
            </a:ln>
          </p:spPr>
        </p:pic>
        <p:pic>
          <p:nvPicPr>
            <p:cNvPr descr="Image result for dhs logo" id="788" name="Google Shape;788;g2652c3dd1f4_0_3"/>
            <p:cNvPicPr preferRelativeResize="0"/>
            <p:nvPr/>
          </p:nvPicPr>
          <p:blipFill rotWithShape="1">
            <a:blip r:embed="rId6">
              <a:alphaModFix/>
            </a:blip>
            <a:srcRect b="0" l="0" r="0" t="0"/>
            <a:stretch/>
          </p:blipFill>
          <p:spPr>
            <a:xfrm>
              <a:off x="2536973" y="2296502"/>
              <a:ext cx="828700" cy="480546"/>
            </a:xfrm>
            <a:prstGeom prst="rect">
              <a:avLst/>
            </a:prstGeom>
            <a:noFill/>
            <a:ln>
              <a:noFill/>
            </a:ln>
          </p:spPr>
        </p:pic>
        <p:pic>
          <p:nvPicPr>
            <p:cNvPr descr="Image result for lockheed martin logo" id="789" name="Google Shape;789;g2652c3dd1f4_0_3"/>
            <p:cNvPicPr preferRelativeResize="0"/>
            <p:nvPr/>
          </p:nvPicPr>
          <p:blipFill rotWithShape="1">
            <a:blip r:embed="rId7">
              <a:alphaModFix/>
            </a:blip>
            <a:srcRect b="0" l="0" r="0" t="0"/>
            <a:stretch/>
          </p:blipFill>
          <p:spPr>
            <a:xfrm>
              <a:off x="4093980" y="2801200"/>
              <a:ext cx="853225" cy="276458"/>
            </a:xfrm>
            <a:prstGeom prst="rect">
              <a:avLst/>
            </a:prstGeom>
            <a:noFill/>
            <a:ln>
              <a:noFill/>
            </a:ln>
          </p:spPr>
        </p:pic>
        <p:pic>
          <p:nvPicPr>
            <p:cNvPr descr="Image result for DOD logo" id="790" name="Google Shape;790;g2652c3dd1f4_0_3"/>
            <p:cNvPicPr preferRelativeResize="0"/>
            <p:nvPr/>
          </p:nvPicPr>
          <p:blipFill rotWithShape="1">
            <a:blip r:embed="rId8">
              <a:alphaModFix/>
            </a:blip>
            <a:srcRect b="0" l="0" r="0" t="0"/>
            <a:stretch/>
          </p:blipFill>
          <p:spPr>
            <a:xfrm>
              <a:off x="3832797" y="1816824"/>
              <a:ext cx="485529" cy="485124"/>
            </a:xfrm>
            <a:prstGeom prst="rect">
              <a:avLst/>
            </a:prstGeom>
            <a:noFill/>
            <a:ln>
              <a:noFill/>
            </a:ln>
          </p:spPr>
        </p:pic>
        <p:pic>
          <p:nvPicPr>
            <p:cNvPr id="791" name="Google Shape;791;g2652c3dd1f4_0_3"/>
            <p:cNvPicPr preferRelativeResize="0"/>
            <p:nvPr/>
          </p:nvPicPr>
          <p:blipFill rotWithShape="1">
            <a:blip r:embed="rId9">
              <a:alphaModFix/>
            </a:blip>
            <a:srcRect b="0" l="0" r="0" t="0"/>
            <a:stretch/>
          </p:blipFill>
          <p:spPr>
            <a:xfrm>
              <a:off x="5072129" y="2887211"/>
              <a:ext cx="558746" cy="466644"/>
            </a:xfrm>
            <a:prstGeom prst="rect">
              <a:avLst/>
            </a:prstGeom>
            <a:noFill/>
            <a:ln>
              <a:noFill/>
            </a:ln>
          </p:spPr>
        </p:pic>
        <p:pic>
          <p:nvPicPr>
            <p:cNvPr id="792" name="Google Shape;792;g2652c3dd1f4_0_3"/>
            <p:cNvPicPr preferRelativeResize="0"/>
            <p:nvPr/>
          </p:nvPicPr>
          <p:blipFill rotWithShape="1">
            <a:blip r:embed="rId10">
              <a:alphaModFix/>
            </a:blip>
            <a:srcRect b="0" l="0" r="0" t="0"/>
            <a:stretch/>
          </p:blipFill>
          <p:spPr>
            <a:xfrm>
              <a:off x="4575660" y="2034208"/>
              <a:ext cx="651898" cy="226547"/>
            </a:xfrm>
            <a:prstGeom prst="rect">
              <a:avLst/>
            </a:prstGeom>
            <a:noFill/>
            <a:ln>
              <a:noFill/>
            </a:ln>
          </p:spPr>
        </p:pic>
        <p:pic>
          <p:nvPicPr>
            <p:cNvPr id="793" name="Google Shape;793;g2652c3dd1f4_0_3"/>
            <p:cNvPicPr preferRelativeResize="0"/>
            <p:nvPr/>
          </p:nvPicPr>
          <p:blipFill rotWithShape="1">
            <a:blip r:embed="rId11">
              <a:alphaModFix/>
            </a:blip>
            <a:srcRect b="0" l="0" r="0" t="0"/>
            <a:stretch/>
          </p:blipFill>
          <p:spPr>
            <a:xfrm>
              <a:off x="2641624" y="2887256"/>
              <a:ext cx="464294" cy="471123"/>
            </a:xfrm>
            <a:prstGeom prst="rect">
              <a:avLst/>
            </a:prstGeom>
            <a:noFill/>
            <a:ln>
              <a:noFill/>
            </a:ln>
          </p:spPr>
        </p:pic>
        <p:pic>
          <p:nvPicPr>
            <p:cNvPr id="794" name="Google Shape;794;g2652c3dd1f4_0_3"/>
            <p:cNvPicPr preferRelativeResize="0"/>
            <p:nvPr/>
          </p:nvPicPr>
          <p:blipFill rotWithShape="1">
            <a:blip r:embed="rId12">
              <a:alphaModFix/>
            </a:blip>
            <a:srcRect b="0" l="0" r="0" t="0"/>
            <a:stretch/>
          </p:blipFill>
          <p:spPr>
            <a:xfrm>
              <a:off x="3357574" y="3016590"/>
              <a:ext cx="446195" cy="433263"/>
            </a:xfrm>
            <a:prstGeom prst="rect">
              <a:avLst/>
            </a:prstGeom>
            <a:noFill/>
            <a:ln>
              <a:noFill/>
            </a:ln>
          </p:spPr>
        </p:pic>
        <p:pic>
          <p:nvPicPr>
            <p:cNvPr id="795" name="Google Shape;795;g2652c3dd1f4_0_3"/>
            <p:cNvPicPr preferRelativeResize="0"/>
            <p:nvPr/>
          </p:nvPicPr>
          <p:blipFill rotWithShape="1">
            <a:blip r:embed="rId13">
              <a:alphaModFix/>
            </a:blip>
            <a:srcRect b="0" l="0" r="0" t="0"/>
            <a:stretch/>
          </p:blipFill>
          <p:spPr>
            <a:xfrm>
              <a:off x="4293412" y="3195400"/>
              <a:ext cx="512592" cy="211044"/>
            </a:xfrm>
            <a:prstGeom prst="rect">
              <a:avLst/>
            </a:prstGeom>
            <a:noFill/>
            <a:ln>
              <a:noFill/>
            </a:ln>
          </p:spPr>
        </p:pic>
      </p:grpSp>
      <p:pic>
        <p:nvPicPr>
          <p:cNvPr id="796" name="Google Shape;796;g2652c3dd1f4_0_3"/>
          <p:cNvPicPr preferRelativeResize="0"/>
          <p:nvPr/>
        </p:nvPicPr>
        <p:blipFill rotWithShape="1">
          <a:blip r:embed="rId14">
            <a:alphaModFix/>
          </a:blip>
          <a:srcRect b="0" l="0" r="0" t="0"/>
          <a:stretch/>
        </p:blipFill>
        <p:spPr>
          <a:xfrm>
            <a:off x="2806477" y="3120385"/>
            <a:ext cx="391992" cy="391992"/>
          </a:xfrm>
          <a:prstGeom prst="rect">
            <a:avLst/>
          </a:prstGeom>
          <a:noFill/>
          <a:ln>
            <a:noFill/>
          </a:ln>
        </p:spPr>
      </p:pic>
      <p:sp>
        <p:nvSpPr>
          <p:cNvPr id="797" name="Google Shape;797;g2652c3dd1f4_0_3"/>
          <p:cNvSpPr txBox="1"/>
          <p:nvPr>
            <p:ph type="title"/>
          </p:nvPr>
        </p:nvSpPr>
        <p:spPr>
          <a:xfrm>
            <a:off x="490025" y="244175"/>
            <a:ext cx="8075100" cy="39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300" u="none" cap="none" strike="noStrike">
                <a:solidFill>
                  <a:srgbClr val="000000"/>
                </a:solidFill>
                <a:latin typeface="Nunito Sans ExtraBold"/>
                <a:ea typeface="Nunito Sans ExtraBold"/>
                <a:cs typeface="Nunito Sans ExtraBold"/>
                <a:sym typeface="Nunito Sans ExtraBold"/>
              </a:rPr>
              <a:t>Thousands of organizations trust and use Neo4j</a:t>
            </a:r>
            <a:endParaRPr b="0" i="0" sz="2300" u="none" cap="none" strike="noStrike">
              <a:solidFill>
                <a:schemeClr val="dk1"/>
              </a:solidFill>
              <a:latin typeface="Nunito Sans ExtraBold"/>
              <a:ea typeface="Nunito Sans ExtraBold"/>
              <a:cs typeface="Nunito Sans ExtraBold"/>
              <a:sym typeface="Nunito Sans ExtraBold"/>
            </a:endParaRPr>
          </a:p>
        </p:txBody>
      </p:sp>
      <p:sp>
        <p:nvSpPr>
          <p:cNvPr id="798" name="Google Shape;798;g2652c3dd1f4_0_3"/>
          <p:cNvSpPr txBox="1"/>
          <p:nvPr/>
        </p:nvSpPr>
        <p:spPr>
          <a:xfrm>
            <a:off x="267925" y="1241400"/>
            <a:ext cx="3028200" cy="1085400"/>
          </a:xfrm>
          <a:prstGeom prst="rect">
            <a:avLst/>
          </a:prstGeom>
          <a:noFill/>
          <a:ln>
            <a:noFill/>
          </a:ln>
        </p:spPr>
        <p:txBody>
          <a:bodyPr anchorCtr="0" anchor="t" bIns="19050" lIns="19050" spcFirstLastPara="1" rIns="19050" wrap="square" tIns="19050">
            <a:noAutofit/>
          </a:bodyPr>
          <a:lstStyle/>
          <a:p>
            <a:pPr indent="0" lvl="0" marL="0" marR="0" rtl="0" algn="l">
              <a:lnSpc>
                <a:spcPct val="120000"/>
              </a:lnSpc>
              <a:spcBef>
                <a:spcPts val="0"/>
              </a:spcBef>
              <a:spcAft>
                <a:spcPts val="0"/>
              </a:spcAft>
              <a:buClr>
                <a:srgbClr val="000000"/>
              </a:buClr>
              <a:buSzPts val="1100"/>
              <a:buFont typeface="Arial"/>
              <a:buNone/>
            </a:pPr>
            <a:r>
              <a:rPr b="1" i="0" lang="en" sz="1600" u="none" cap="none" strike="noStrike">
                <a:solidFill>
                  <a:srgbClr val="014063"/>
                </a:solidFill>
                <a:latin typeface="Arial"/>
                <a:ea typeface="Arial"/>
                <a:cs typeface="Arial"/>
                <a:sym typeface="Arial"/>
              </a:rPr>
              <a:t>20</a:t>
            </a:r>
            <a:r>
              <a:rPr b="0" i="0" lang="en" sz="1400" u="none" cap="none" strike="noStrike">
                <a:solidFill>
                  <a:srgbClr val="3C4043"/>
                </a:solidFill>
                <a:latin typeface="Arial"/>
                <a:ea typeface="Arial"/>
                <a:cs typeface="Arial"/>
                <a:sym typeface="Arial"/>
              </a:rPr>
              <a:t> of the top 25 financial firms</a:t>
            </a:r>
            <a:br>
              <a:rPr b="0" i="0" lang="en" sz="1400" u="none" cap="none" strike="noStrike">
                <a:solidFill>
                  <a:srgbClr val="3C4043"/>
                </a:solidFill>
                <a:latin typeface="Arial"/>
                <a:ea typeface="Arial"/>
                <a:cs typeface="Arial"/>
                <a:sym typeface="Arial"/>
              </a:rPr>
            </a:br>
            <a:r>
              <a:rPr b="1" i="0" lang="en" sz="1600" u="none" cap="none" strike="noStrike">
                <a:solidFill>
                  <a:srgbClr val="014063"/>
                </a:solidFill>
                <a:latin typeface="Arial"/>
                <a:ea typeface="Arial"/>
                <a:cs typeface="Arial"/>
                <a:sym typeface="Arial"/>
              </a:rPr>
              <a:t>7</a:t>
            </a:r>
            <a:r>
              <a:rPr b="0" i="0" lang="en" sz="1400" u="none" cap="none" strike="noStrike">
                <a:solidFill>
                  <a:srgbClr val="014063"/>
                </a:solidFill>
                <a:latin typeface="Arial"/>
                <a:ea typeface="Arial"/>
                <a:cs typeface="Arial"/>
                <a:sym typeface="Arial"/>
              </a:rPr>
              <a:t> </a:t>
            </a:r>
            <a:r>
              <a:rPr b="0" i="0" lang="en" sz="1400" u="none" cap="none" strike="noStrike">
                <a:solidFill>
                  <a:srgbClr val="3C4043"/>
                </a:solidFill>
                <a:latin typeface="Arial"/>
                <a:ea typeface="Arial"/>
                <a:cs typeface="Arial"/>
                <a:sym typeface="Arial"/>
              </a:rPr>
              <a:t>of the top 10 retailers</a:t>
            </a:r>
            <a:endParaRPr b="0" i="0" sz="1400" u="none" cap="none" strike="noStrike">
              <a:solidFill>
                <a:srgbClr val="3C404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1" i="0" lang="en" sz="1600" u="none" cap="none" strike="noStrike">
                <a:solidFill>
                  <a:srgbClr val="014063"/>
                </a:solidFill>
                <a:latin typeface="Arial"/>
                <a:ea typeface="Arial"/>
                <a:cs typeface="Arial"/>
                <a:sym typeface="Arial"/>
              </a:rPr>
              <a:t>7</a:t>
            </a:r>
            <a:r>
              <a:rPr b="1" i="0" lang="en" sz="1600" u="none" cap="none" strike="noStrike">
                <a:solidFill>
                  <a:srgbClr val="BDC1C6"/>
                </a:solidFill>
                <a:latin typeface="Arial"/>
                <a:ea typeface="Arial"/>
                <a:cs typeface="Arial"/>
                <a:sym typeface="Arial"/>
              </a:rPr>
              <a:t> </a:t>
            </a:r>
            <a:r>
              <a:rPr b="0" i="0" lang="en" sz="1400" u="none" cap="none" strike="noStrike">
                <a:solidFill>
                  <a:srgbClr val="3C4043"/>
                </a:solidFill>
                <a:latin typeface="Arial"/>
                <a:ea typeface="Arial"/>
                <a:cs typeface="Arial"/>
                <a:sym typeface="Arial"/>
              </a:rPr>
              <a:t>of the top 10 software vendors</a:t>
            </a:r>
            <a:endParaRPr b="0" i="0" sz="1400" u="none" cap="none" strike="noStrike">
              <a:solidFill>
                <a:srgbClr val="3C404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rPr b="1" i="0" lang="en" sz="1400" u="none" cap="none" strike="noStrike">
                <a:solidFill>
                  <a:srgbClr val="3C4043"/>
                </a:solidFill>
                <a:latin typeface="Arial"/>
                <a:ea typeface="Arial"/>
                <a:cs typeface="Arial"/>
                <a:sym typeface="Arial"/>
              </a:rPr>
              <a:t>Global Governments</a:t>
            </a:r>
            <a:r>
              <a:rPr b="0" i="0" lang="en" sz="1400" u="none" cap="none" strike="noStrike">
                <a:solidFill>
                  <a:srgbClr val="3C4043"/>
                </a:solidFill>
                <a:latin typeface="Arial"/>
                <a:ea typeface="Arial"/>
                <a:cs typeface="Arial"/>
                <a:sym typeface="Arial"/>
              </a:rPr>
              <a:t> - Civilian, Defense and Intelligence using Neo4j to Analyze, Optimize &amp; Protect</a:t>
            </a:r>
            <a:endParaRPr b="0" i="0" sz="1400" u="none" cap="none" strike="noStrike">
              <a:solidFill>
                <a:srgbClr val="3C4043"/>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100"/>
              <a:buFont typeface="Arial"/>
              <a:buNone/>
            </a:pPr>
            <a:r>
              <a:t/>
            </a:r>
            <a:endParaRPr b="0" i="0" sz="1400" u="none" cap="none" strike="noStrike">
              <a:solidFill>
                <a:srgbClr val="3C4043"/>
              </a:solidFill>
              <a:latin typeface="Arial"/>
              <a:ea typeface="Arial"/>
              <a:cs typeface="Arial"/>
              <a:sym typeface="Arial"/>
            </a:endParaRPr>
          </a:p>
        </p:txBody>
      </p:sp>
      <p:sp>
        <p:nvSpPr>
          <p:cNvPr id="799" name="Google Shape;799;g2652c3dd1f4_0_3"/>
          <p:cNvSpPr/>
          <p:nvPr/>
        </p:nvSpPr>
        <p:spPr>
          <a:xfrm>
            <a:off x="4840444" y="3829463"/>
            <a:ext cx="2536800" cy="6141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0" name="Google Shape;800;g2652c3dd1f4_0_3"/>
          <p:cNvPicPr preferRelativeResize="0"/>
          <p:nvPr/>
        </p:nvPicPr>
        <p:blipFill rotWithShape="1">
          <a:blip r:embed="rId15">
            <a:alphaModFix/>
          </a:blip>
          <a:srcRect b="0" l="0" r="0" t="0"/>
          <a:stretch/>
        </p:blipFill>
        <p:spPr>
          <a:xfrm>
            <a:off x="6076432" y="2286901"/>
            <a:ext cx="2340473" cy="952171"/>
          </a:xfrm>
          <a:prstGeom prst="rect">
            <a:avLst/>
          </a:prstGeom>
          <a:noFill/>
          <a:ln>
            <a:noFill/>
          </a:ln>
        </p:spPr>
      </p:pic>
      <p:pic>
        <p:nvPicPr>
          <p:cNvPr id="801" name="Google Shape;801;g2652c3dd1f4_0_3"/>
          <p:cNvPicPr preferRelativeResize="0"/>
          <p:nvPr/>
        </p:nvPicPr>
        <p:blipFill rotWithShape="1">
          <a:blip r:embed="rId16">
            <a:alphaModFix/>
          </a:blip>
          <a:srcRect b="0" l="0" r="0" t="0"/>
          <a:stretch/>
        </p:blipFill>
        <p:spPr>
          <a:xfrm>
            <a:off x="8133291" y="1241393"/>
            <a:ext cx="355738" cy="385629"/>
          </a:xfrm>
          <a:prstGeom prst="rect">
            <a:avLst/>
          </a:prstGeom>
          <a:noFill/>
          <a:ln>
            <a:noFill/>
          </a:ln>
        </p:spPr>
      </p:pic>
      <p:pic>
        <p:nvPicPr>
          <p:cNvPr id="802" name="Google Shape;802;g2652c3dd1f4_0_3"/>
          <p:cNvPicPr preferRelativeResize="0"/>
          <p:nvPr/>
        </p:nvPicPr>
        <p:blipFill rotWithShape="1">
          <a:blip r:embed="rId17">
            <a:alphaModFix/>
          </a:blip>
          <a:srcRect b="0" l="0" r="0" t="0"/>
          <a:stretch/>
        </p:blipFill>
        <p:spPr>
          <a:xfrm>
            <a:off x="4602075" y="1851934"/>
            <a:ext cx="320562" cy="347482"/>
          </a:xfrm>
          <a:prstGeom prst="rect">
            <a:avLst/>
          </a:prstGeom>
          <a:noFill/>
          <a:ln>
            <a:noFill/>
          </a:ln>
        </p:spPr>
      </p:pic>
      <p:sp>
        <p:nvSpPr>
          <p:cNvPr id="803" name="Google Shape;803;g2652c3dd1f4_0_3"/>
          <p:cNvSpPr/>
          <p:nvPr/>
        </p:nvSpPr>
        <p:spPr>
          <a:xfrm>
            <a:off x="8125579" y="4057018"/>
            <a:ext cx="297900" cy="319500"/>
          </a:xfrm>
          <a:prstGeom prst="roundRect">
            <a:avLst>
              <a:gd fmla="val 16667" name="adj"/>
            </a:avLst>
          </a:prstGeom>
          <a:solidFill>
            <a:srgbClr val="018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4" name="Google Shape;804;g2652c3dd1f4_0_3"/>
          <p:cNvPicPr preferRelativeResize="0"/>
          <p:nvPr/>
        </p:nvPicPr>
        <p:blipFill rotWithShape="1">
          <a:blip r:embed="rId18">
            <a:alphaModFix/>
          </a:blip>
          <a:srcRect b="0" l="0" r="0" t="0"/>
          <a:stretch/>
        </p:blipFill>
        <p:spPr>
          <a:xfrm flipH="1">
            <a:off x="8154973" y="4126473"/>
            <a:ext cx="239374" cy="180643"/>
          </a:xfrm>
          <a:prstGeom prst="rect">
            <a:avLst/>
          </a:prstGeom>
          <a:noFill/>
          <a:ln>
            <a:noFill/>
          </a:ln>
        </p:spPr>
      </p:pic>
      <p:cxnSp>
        <p:nvCxnSpPr>
          <p:cNvPr id="805" name="Google Shape;805;g2652c3dd1f4_0_3"/>
          <p:cNvCxnSpPr>
            <a:stCxn id="802" idx="3"/>
          </p:cNvCxnSpPr>
          <p:nvPr/>
        </p:nvCxnSpPr>
        <p:spPr>
          <a:xfrm>
            <a:off x="4922637" y="2025675"/>
            <a:ext cx="1082100" cy="340500"/>
          </a:xfrm>
          <a:prstGeom prst="bentConnector3">
            <a:avLst>
              <a:gd fmla="val 50000" name="adj1"/>
            </a:avLst>
          </a:prstGeom>
          <a:noFill/>
          <a:ln cap="flat" cmpd="sng" w="9525">
            <a:solidFill>
              <a:srgbClr val="018BFF"/>
            </a:solidFill>
            <a:prstDash val="solid"/>
            <a:round/>
            <a:headEnd len="sm" w="sm" type="none"/>
            <a:tailEnd len="sm" w="sm" type="none"/>
          </a:ln>
        </p:spPr>
      </p:cxnSp>
      <p:cxnSp>
        <p:nvCxnSpPr>
          <p:cNvPr id="806" name="Google Shape;806;g2652c3dd1f4_0_3"/>
          <p:cNvCxnSpPr>
            <a:stCxn id="800" idx="2"/>
            <a:endCxn id="799" idx="0"/>
          </p:cNvCxnSpPr>
          <p:nvPr/>
        </p:nvCxnSpPr>
        <p:spPr>
          <a:xfrm rot="5400000">
            <a:off x="6382519" y="2965322"/>
            <a:ext cx="590400" cy="1137900"/>
          </a:xfrm>
          <a:prstGeom prst="bentConnector3">
            <a:avLst>
              <a:gd fmla="val 50007" name="adj1"/>
            </a:avLst>
          </a:prstGeom>
          <a:noFill/>
          <a:ln cap="flat" cmpd="sng" w="9525">
            <a:solidFill>
              <a:srgbClr val="018BFF"/>
            </a:solidFill>
            <a:prstDash val="solid"/>
            <a:round/>
            <a:headEnd len="sm" w="sm" type="none"/>
            <a:tailEnd len="sm" w="sm" type="none"/>
          </a:ln>
        </p:spPr>
      </p:cxnSp>
      <p:cxnSp>
        <p:nvCxnSpPr>
          <p:cNvPr id="807" name="Google Shape;807;g2652c3dd1f4_0_3"/>
          <p:cNvCxnSpPr/>
          <p:nvPr/>
        </p:nvCxnSpPr>
        <p:spPr>
          <a:xfrm rot="5400000">
            <a:off x="7819131" y="1674594"/>
            <a:ext cx="508200" cy="468300"/>
          </a:xfrm>
          <a:prstGeom prst="bentConnector3">
            <a:avLst>
              <a:gd fmla="val 50000" name="adj1"/>
            </a:avLst>
          </a:prstGeom>
          <a:noFill/>
          <a:ln cap="flat" cmpd="sng" w="9525">
            <a:solidFill>
              <a:srgbClr val="018BFF"/>
            </a:solidFill>
            <a:prstDash val="solid"/>
            <a:round/>
            <a:headEnd len="sm" w="sm" type="none"/>
            <a:tailEnd len="sm" w="sm" type="none"/>
          </a:ln>
        </p:spPr>
      </p:cxnSp>
      <p:cxnSp>
        <p:nvCxnSpPr>
          <p:cNvPr id="808" name="Google Shape;808;g2652c3dd1f4_0_3"/>
          <p:cNvCxnSpPr/>
          <p:nvPr/>
        </p:nvCxnSpPr>
        <p:spPr>
          <a:xfrm flipH="1" rot="5400000">
            <a:off x="7687993" y="3484164"/>
            <a:ext cx="755100" cy="390600"/>
          </a:xfrm>
          <a:prstGeom prst="bentConnector3">
            <a:avLst>
              <a:gd fmla="val 50000" name="adj1"/>
            </a:avLst>
          </a:prstGeom>
          <a:noFill/>
          <a:ln cap="flat" cmpd="sng" w="9525">
            <a:solidFill>
              <a:srgbClr val="018BFF"/>
            </a:solidFill>
            <a:prstDash val="dot"/>
            <a:round/>
            <a:headEnd len="sm" w="sm" type="none"/>
            <a:tailEnd len="sm" w="sm" type="none"/>
          </a:ln>
        </p:spPr>
      </p:cxnSp>
      <p:cxnSp>
        <p:nvCxnSpPr>
          <p:cNvPr id="809" name="Google Shape;809;g2652c3dd1f4_0_3"/>
          <p:cNvCxnSpPr>
            <a:endCxn id="810" idx="2"/>
          </p:cNvCxnSpPr>
          <p:nvPr/>
        </p:nvCxnSpPr>
        <p:spPr>
          <a:xfrm flipH="1" rot="5400000">
            <a:off x="6257650" y="2043631"/>
            <a:ext cx="672900" cy="289500"/>
          </a:xfrm>
          <a:prstGeom prst="bentConnector3">
            <a:avLst>
              <a:gd fmla="val 50000" name="adj1"/>
            </a:avLst>
          </a:prstGeom>
          <a:noFill/>
          <a:ln cap="flat" cmpd="sng" w="9525">
            <a:solidFill>
              <a:srgbClr val="018BFF"/>
            </a:solidFill>
            <a:prstDash val="dot"/>
            <a:round/>
            <a:headEnd len="sm" w="sm" type="none"/>
            <a:tailEnd len="sm" w="sm" type="none"/>
          </a:ln>
        </p:spPr>
      </p:cxnSp>
      <p:cxnSp>
        <p:nvCxnSpPr>
          <p:cNvPr id="811" name="Google Shape;811;g2652c3dd1f4_0_3"/>
          <p:cNvCxnSpPr>
            <a:endCxn id="812" idx="2"/>
          </p:cNvCxnSpPr>
          <p:nvPr/>
        </p:nvCxnSpPr>
        <p:spPr>
          <a:xfrm flipH="1">
            <a:off x="4720625" y="3039049"/>
            <a:ext cx="1173300" cy="294600"/>
          </a:xfrm>
          <a:prstGeom prst="bentConnector4">
            <a:avLst>
              <a:gd fmla="val 9205" name="adj1"/>
              <a:gd fmla="val 180830" name="adj2"/>
            </a:avLst>
          </a:prstGeom>
          <a:noFill/>
          <a:ln cap="flat" cmpd="sng" w="9525">
            <a:solidFill>
              <a:srgbClr val="018BFF"/>
            </a:solidFill>
            <a:prstDash val="dot"/>
            <a:round/>
            <a:headEnd len="sm" w="sm" type="none"/>
            <a:tailEnd len="sm" w="sm" type="none"/>
          </a:ln>
        </p:spPr>
      </p:cxnSp>
      <p:sp>
        <p:nvSpPr>
          <p:cNvPr id="812" name="Google Shape;812;g2652c3dd1f4_0_3"/>
          <p:cNvSpPr/>
          <p:nvPr/>
        </p:nvSpPr>
        <p:spPr>
          <a:xfrm>
            <a:off x="3763325" y="2578549"/>
            <a:ext cx="1914600" cy="7551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652c3dd1f4_0_3"/>
          <p:cNvSpPr/>
          <p:nvPr/>
        </p:nvSpPr>
        <p:spPr>
          <a:xfrm>
            <a:off x="8125571" y="4057014"/>
            <a:ext cx="297900" cy="3195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2652c3dd1f4_0_3"/>
          <p:cNvSpPr/>
          <p:nvPr/>
        </p:nvSpPr>
        <p:spPr>
          <a:xfrm>
            <a:off x="5329150" y="1096831"/>
            <a:ext cx="2240400" cy="755100"/>
          </a:xfrm>
          <a:prstGeom prst="roundRect">
            <a:avLst>
              <a:gd fmla="val 16667" name="adj"/>
            </a:avLst>
          </a:prstGeom>
          <a:noFill/>
          <a:ln cap="flat" cmpd="sng" w="9525">
            <a:solidFill>
              <a:srgbClr val="018BF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2652c3dd1f4_0_3"/>
          <p:cNvSpPr txBox="1"/>
          <p:nvPr/>
        </p:nvSpPr>
        <p:spPr>
          <a:xfrm>
            <a:off x="3763333" y="2615614"/>
            <a:ext cx="1914600" cy="489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160M+ Downloads</a:t>
            </a:r>
            <a:endParaRPr b="1"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230K+ Devs &amp; Data Scientists</a:t>
            </a:r>
            <a:endParaRPr b="1" i="0" sz="1100" u="none" cap="none" strike="noStrike">
              <a:solidFill>
                <a:srgbClr val="000000"/>
              </a:solidFill>
              <a:latin typeface="Arial"/>
              <a:ea typeface="Arial"/>
              <a:cs typeface="Arial"/>
              <a:sym typeface="Arial"/>
            </a:endParaRPr>
          </a:p>
        </p:txBody>
      </p:sp>
      <p:sp>
        <p:nvSpPr>
          <p:cNvPr id="815" name="Google Shape;815;g2652c3dd1f4_0_3"/>
          <p:cNvSpPr txBox="1"/>
          <p:nvPr/>
        </p:nvSpPr>
        <p:spPr>
          <a:xfrm>
            <a:off x="4880320" y="3882731"/>
            <a:ext cx="2667900" cy="7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$390M Series F (June 2021) </a:t>
            </a:r>
            <a:endParaRPr b="1"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1" i="1" lang="en" sz="1000" u="none" cap="none" strike="noStrike">
                <a:solidFill>
                  <a:srgbClr val="000000"/>
                </a:solidFill>
                <a:latin typeface="Arial"/>
                <a:ea typeface="Arial"/>
                <a:cs typeface="Arial"/>
                <a:sym typeface="Arial"/>
              </a:rPr>
              <a:t>Largest investment in Database history</a:t>
            </a:r>
            <a:endParaRPr b="1" i="1" sz="100" u="none" cap="none" strike="noStrike">
              <a:solidFill>
                <a:srgbClr val="000000"/>
              </a:solidFill>
              <a:latin typeface="Arial"/>
              <a:ea typeface="Arial"/>
              <a:cs typeface="Arial"/>
              <a:sym typeface="Arial"/>
            </a:endParaRPr>
          </a:p>
        </p:txBody>
      </p:sp>
      <p:cxnSp>
        <p:nvCxnSpPr>
          <p:cNvPr id="816" name="Google Shape;816;g2652c3dd1f4_0_3"/>
          <p:cNvCxnSpPr/>
          <p:nvPr/>
        </p:nvCxnSpPr>
        <p:spPr>
          <a:xfrm>
            <a:off x="8631537" y="2679894"/>
            <a:ext cx="235800" cy="0"/>
          </a:xfrm>
          <a:prstGeom prst="straightConnector1">
            <a:avLst/>
          </a:prstGeom>
          <a:noFill/>
          <a:ln cap="flat" cmpd="sng" w="9525">
            <a:solidFill>
              <a:srgbClr val="018BFF"/>
            </a:solidFill>
            <a:prstDash val="dot"/>
            <a:round/>
            <a:headEnd len="sm" w="sm" type="none"/>
            <a:tailEnd len="sm" w="sm" type="none"/>
          </a:ln>
        </p:spPr>
      </p:cxnSp>
      <p:sp>
        <p:nvSpPr>
          <p:cNvPr id="817" name="Google Shape;817;g2652c3dd1f4_0_3"/>
          <p:cNvSpPr txBox="1"/>
          <p:nvPr/>
        </p:nvSpPr>
        <p:spPr>
          <a:xfrm>
            <a:off x="5363000" y="1090950"/>
            <a:ext cx="2181600" cy="67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Graph market leader; 1000s of deployments around the globe</a:t>
            </a:r>
            <a:endParaRPr b="1" i="1" sz="200" u="none" cap="none" strike="noStrike">
              <a:solidFill>
                <a:srgbClr val="000000"/>
              </a:solidFill>
              <a:latin typeface="Arial"/>
              <a:ea typeface="Arial"/>
              <a:cs typeface="Arial"/>
              <a:sym typeface="Arial"/>
            </a:endParaRPr>
          </a:p>
        </p:txBody>
      </p:sp>
      <p:pic>
        <p:nvPicPr>
          <p:cNvPr id="818" name="Google Shape;818;g2652c3dd1f4_0_3"/>
          <p:cNvPicPr preferRelativeResize="0"/>
          <p:nvPr/>
        </p:nvPicPr>
        <p:blipFill rotWithShape="1">
          <a:blip r:embed="rId19">
            <a:alphaModFix/>
          </a:blip>
          <a:srcRect b="19651" l="23111" r="22863" t="0"/>
          <a:stretch/>
        </p:blipFill>
        <p:spPr>
          <a:xfrm>
            <a:off x="7135922" y="3762122"/>
            <a:ext cx="355724" cy="382312"/>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
          <p:cNvSpPr txBox="1"/>
          <p:nvPr>
            <p:ph type="title"/>
          </p:nvPr>
        </p:nvSpPr>
        <p:spPr>
          <a:xfrm>
            <a:off x="682650" y="1803750"/>
            <a:ext cx="7425300" cy="1536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SzPts val="3600"/>
              <a:buNone/>
            </a:pPr>
            <a:r>
              <a:rPr lang="en" sz="4000"/>
              <a:t>What We Do </a:t>
            </a:r>
            <a:endParaRPr sz="4000"/>
          </a:p>
          <a:p>
            <a:pPr indent="0" lvl="0" marL="0" rtl="0" algn="l">
              <a:lnSpc>
                <a:spcPct val="100000"/>
              </a:lnSpc>
              <a:spcBef>
                <a:spcPts val="0"/>
              </a:spcBef>
              <a:spcAft>
                <a:spcPts val="0"/>
              </a:spcAft>
              <a:buSzPts val="3600"/>
              <a:buNone/>
            </a:pPr>
            <a:r>
              <a:rPr lang="en" sz="4000"/>
              <a:t> </a:t>
            </a:r>
            <a:br>
              <a:rPr lang="en" sz="4000"/>
            </a:br>
            <a:br>
              <a:rPr lang="en" sz="4000"/>
            </a:b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8_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Neo4j ">
  <a:themeElements>
    <a:clrScheme name="Simple Light">
      <a:dk1>
        <a:srgbClr val="000000"/>
      </a:dk1>
      <a:lt1>
        <a:srgbClr val="FFFFFF"/>
      </a:lt1>
      <a:dk2>
        <a:srgbClr val="018BFF"/>
      </a:dk2>
      <a:lt2>
        <a:srgbClr val="F3F3F3"/>
      </a:lt2>
      <a:accent1>
        <a:srgbClr val="FFDE63"/>
      </a:accent1>
      <a:accent2>
        <a:srgbClr val="ED1253"/>
      </a:accent2>
      <a:accent3>
        <a:srgbClr val="55F9E2"/>
      </a:accent3>
      <a:accent4>
        <a:srgbClr val="0B0B66"/>
      </a:accent4>
      <a:accent5>
        <a:srgbClr val="79BFFA"/>
      </a:accent5>
      <a:accent6>
        <a:srgbClr val="FFB8C4"/>
      </a:accent6>
      <a:hlink>
        <a:srgbClr val="0B0B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Ezekiel Teddy Ng</dc:creator>
</cp:coreProperties>
</file>